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sldIdLst>
    <p:sldId id="268" r:id="rId8"/>
    <p:sldId id="271" r:id="rId9"/>
    <p:sldId id="272" r:id="rId10"/>
    <p:sldId id="273" r:id="rId11"/>
    <p:sldId id="280" r:id="rId12"/>
    <p:sldId id="267" r:id="rId13"/>
    <p:sldId id="281" r:id="rId14"/>
    <p:sldId id="284" r:id="rId15"/>
    <p:sldId id="276" r:id="rId16"/>
    <p:sldId id="285" r:id="rId17"/>
    <p:sldId id="274" r:id="rId18"/>
    <p:sldId id="279" r:id="rId19"/>
    <p:sldId id="275" r:id="rId20"/>
    <p:sldId id="264" r:id="rId21"/>
    <p:sldId id="277" r:id="rId22"/>
    <p:sldId id="278" r:id="rId23"/>
    <p:sldId id="286" r:id="rId24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25"/>
      <p:bold r:id="rId26"/>
    </p:embeddedFont>
    <p:embeddedFont>
      <p:font typeface="HY엽서M" panose="02030600000101010101" pitchFamily="18" charset="-127"/>
      <p:regular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797"/>
    <a:srgbClr val="E67171"/>
    <a:srgbClr val="262626"/>
    <a:srgbClr val="9A9AFF"/>
    <a:srgbClr val="EE9F9F"/>
    <a:srgbClr val="FFFFFF"/>
    <a:srgbClr val="FEFAFA"/>
    <a:srgbClr val="F6CCCC"/>
    <a:srgbClr val="FDF4F4"/>
    <a:srgbClr val="F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9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349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860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12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58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87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3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80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5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19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3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5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8495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54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93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6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66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10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37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19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42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07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1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515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0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32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11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93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58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72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49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90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5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0297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97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28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21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05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020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88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49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66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69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7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6393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99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45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523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83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78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64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88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72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27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2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3645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780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63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40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087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243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624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683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19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32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72704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638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87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60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056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18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97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10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820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060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DC7C-0153-465B-AE26-7C3F866E0DA5}" type="datetimeFigureOut">
              <a:rPr lang="ko-KR" altLang="en-US" smtClean="0"/>
              <a:t>2015-01-03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ABDCC-9C75-42BB-AFD7-F452B539A8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37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5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G:\DSC09326-1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604823" y="0"/>
            <a:ext cx="10361399" cy="6885384"/>
          </a:xfrm>
          <a:prstGeom prst="rect">
            <a:avLst/>
          </a:prstGeom>
          <a:noFill/>
        </p:spPr>
      </p:pic>
      <p:sp>
        <p:nvSpPr>
          <p:cNvPr id="2" name="제목 개체 틀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 userDrawn="1"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0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G:\DSC09326-1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604823" y="0"/>
            <a:ext cx="10361399" cy="6885384"/>
          </a:xfrm>
          <a:prstGeom prst="rect">
            <a:avLst/>
          </a:prstGeom>
          <a:noFill/>
        </p:spPr>
      </p:pic>
      <p:sp>
        <p:nvSpPr>
          <p:cNvPr id="2" name="제목 개체 틀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 userDrawn="1"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G:\DSC09326-1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604823" y="0"/>
            <a:ext cx="10361399" cy="6885384"/>
          </a:xfrm>
          <a:prstGeom prst="rect">
            <a:avLst/>
          </a:prstGeom>
          <a:noFill/>
        </p:spPr>
      </p:pic>
      <p:sp>
        <p:nvSpPr>
          <p:cNvPr id="2" name="제목 개체 틀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 userDrawn="1"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DC7C-0153-465B-AE26-7C3F866E0DA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ABDCC-9C75-42BB-AFD7-F452B539A84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0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G:\DSC09326-1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604823" y="0"/>
            <a:ext cx="10361399" cy="6885384"/>
          </a:xfrm>
          <a:prstGeom prst="rect">
            <a:avLst/>
          </a:prstGeom>
          <a:noFill/>
        </p:spPr>
      </p:pic>
      <p:sp>
        <p:nvSpPr>
          <p:cNvPr id="2" name="제목 개체 틀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 userDrawn="1"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fld id="{5762EDCC-0074-4476-965B-85BF4FF63D3B}" type="datetimeFigureOut">
              <a:rPr lang="ko-KR" altLang="en-US" smtClean="0">
                <a:solidFill>
                  <a:prstClr val="white"/>
                </a:solidFill>
              </a:rPr>
              <a:pPr/>
              <a:t>2015-01-03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defRPr>
            </a:lvl1pPr>
          </a:lstStyle>
          <a:p>
            <a:fld id="{A7F279BC-EB7C-4D17-8A20-2AC8DB079F18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7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latin typeface="HY엽서M" pitchFamily="18" charset="-127"/>
          <a:ea typeface="HY엽서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6" y="44624"/>
            <a:ext cx="9146246" cy="610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4" y="5141022"/>
            <a:ext cx="8308566" cy="10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직선 화살표 연결선 6"/>
          <p:cNvCxnSpPr/>
          <p:nvPr/>
        </p:nvCxnSpPr>
        <p:spPr>
          <a:xfrm flipV="1">
            <a:off x="4716016" y="3429000"/>
            <a:ext cx="2664296" cy="17120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80034" y="6237312"/>
            <a:ext cx="5524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err="1" smtClean="0"/>
              <a:t>Yonggi</a:t>
            </a:r>
            <a:r>
              <a:rPr lang="en-US" altLang="ko-KR" sz="2000" b="1" dirty="0" smtClean="0"/>
              <a:t> Kim, </a:t>
            </a:r>
            <a:r>
              <a:rPr lang="en-US" altLang="ko-KR" sz="2000" b="1" dirty="0" err="1" smtClean="0"/>
              <a:t>Chungbuk</a:t>
            </a:r>
            <a:r>
              <a:rPr lang="en-US" altLang="ko-KR" sz="2000" b="1" dirty="0" smtClean="0"/>
              <a:t> National University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593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sz="4600" dirty="0" smtClean="0"/>
              <a:t>a family friendly camping site since July 2014</a:t>
            </a:r>
          </a:p>
          <a:p>
            <a:endParaRPr lang="en-US" altLang="ko-KR" sz="4600" dirty="0"/>
          </a:p>
          <a:p>
            <a:r>
              <a:rPr lang="en-US" altLang="ko-KR" sz="4600" dirty="0" smtClean="0"/>
              <a:t>Interesting astronomical hands-on program with family</a:t>
            </a:r>
          </a:p>
          <a:p>
            <a:endParaRPr lang="en-US" altLang="ko-KR" sz="4600" dirty="0"/>
          </a:p>
          <a:p>
            <a:r>
              <a:rPr lang="en-US" altLang="ko-KR" sz="4600" dirty="0" smtClean="0"/>
              <a:t>Very positive feedback during last 6 months</a:t>
            </a:r>
          </a:p>
          <a:p>
            <a:r>
              <a:rPr lang="en-US" altLang="ko-KR" sz="4600" dirty="0" smtClean="0"/>
              <a:t> </a:t>
            </a:r>
            <a:endParaRPr lang="en-US" altLang="ko-KR" sz="4600" dirty="0" smtClean="0"/>
          </a:p>
        </p:txBody>
      </p:sp>
      <p:grpSp>
        <p:nvGrpSpPr>
          <p:cNvPr id="5" name="그룹 4"/>
          <p:cNvGrpSpPr/>
          <p:nvPr/>
        </p:nvGrpSpPr>
        <p:grpSpPr>
          <a:xfrm>
            <a:off x="323528" y="476672"/>
            <a:ext cx="5885682" cy="584775"/>
            <a:chOff x="575556" y="548680"/>
            <a:chExt cx="5885682" cy="584775"/>
          </a:xfrm>
        </p:grpSpPr>
        <p:sp>
          <p:nvSpPr>
            <p:cNvPr id="6" name="TextBox 5"/>
            <p:cNvSpPr txBox="1"/>
            <p:nvPr/>
          </p:nvSpPr>
          <p:spPr>
            <a:xfrm>
              <a:off x="611560" y="548680"/>
              <a:ext cx="58496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rgbClr val="E5696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CBNUO  Astro Auto Camping</a:t>
              </a:r>
              <a:endParaRPr lang="ko-KR" altLang="en-US" sz="3200" b="1" dirty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575556" y="697051"/>
              <a:ext cx="72008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9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Astro Auto camping Program (1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Day)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141126"/>
              </p:ext>
            </p:extLst>
          </p:nvPr>
        </p:nvGraphicFramePr>
        <p:xfrm>
          <a:off x="-576767" y="1571696"/>
          <a:ext cx="10261335" cy="509766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19723"/>
                <a:gridCol w="2891313"/>
                <a:gridCol w="2819257"/>
                <a:gridCol w="2331042"/>
              </a:tblGrid>
              <a:tr h="458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Time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Program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Details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Remarks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855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12:00 ~ 15:00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Admission and pitching a tent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Check</a:t>
                      </a:r>
                      <a:r>
                        <a:rPr lang="en-US" altLang="ko-KR" sz="1800" baseline="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in with Family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7116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15:00 ~ 16:00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Lecture(A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,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B)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Astronomy class</a:t>
                      </a:r>
                      <a:r>
                        <a:rPr lang="en-US" altLang="ko-KR" sz="1800" baseline="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&amp; Observatory tour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Free Time for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Group C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,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D 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6627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16:00 ~ 17:00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Lecture(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C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,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D)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Astronomy class</a:t>
                      </a:r>
                      <a:r>
                        <a:rPr lang="en-US" altLang="ko-KR" sz="1800" baseline="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&amp; Observatory tour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Free Time for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Group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,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B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564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17:00 ~ 20:00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Free Time &amp;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Dinner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564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20:00 ~ 21:00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Lecture(A, B)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Hand-on activity &amp; Constellation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Free Time for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Group C, D 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598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21:00 ~ 22:00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Lecture(C, D)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Hand-on activity &amp; Constellation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Free Time for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Group A, B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6255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22:00 ~ 23:00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Observation</a:t>
                      </a:r>
                      <a:r>
                        <a:rPr lang="en-US" altLang="ko-KR" sz="1800" baseline="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with Telescope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Observation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mtClean="0">
              <a:solidFill>
                <a:prstClr val="black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04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Astro Auto camping Program</a:t>
            </a:r>
            <a:br>
              <a:rPr lang="en-US" altLang="ko-KR" dirty="0" smtClean="0"/>
            </a:br>
            <a:r>
              <a:rPr lang="en-US" altLang="ko-KR" dirty="0" smtClean="0"/>
              <a:t>(2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 Day)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78038"/>
              </p:ext>
            </p:extLst>
          </p:nvPr>
        </p:nvGraphicFramePr>
        <p:xfrm>
          <a:off x="251520" y="1988840"/>
          <a:ext cx="9144000" cy="26349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78022"/>
                <a:gridCol w="2576484"/>
                <a:gridCol w="2512274"/>
                <a:gridCol w="2077220"/>
              </a:tblGrid>
              <a:tr h="457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Time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Program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Details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Remarks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416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10:00 ~ 11:00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Lecture (Sun) &amp;</a:t>
                      </a:r>
                      <a:r>
                        <a:rPr lang="en-US" altLang="ko-KR" sz="1800" baseline="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Solar Observation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Group AB &amp; CD 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416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11:00 ~ 14:00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Free Time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  <a:tr h="416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14:00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Check</a:t>
                      </a:r>
                      <a:r>
                        <a:rPr lang="en-US" altLang="ko-KR" sz="1800" baseline="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out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dirty="0" smtClean="0">
                          <a:solidFill>
                            <a:schemeClr val="bg1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Go home with Family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dirty="0">
                        <a:solidFill>
                          <a:schemeClr val="bg1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ko-KR" smtClean="0">
              <a:solidFill>
                <a:prstClr val="black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83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Lecture and hands-on Activities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64704" y="1628800"/>
            <a:ext cx="8579296" cy="3124944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August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en-US" altLang="ko-KR" dirty="0" smtClean="0"/>
              <a:t>Space Science, Air Rocket</a:t>
            </a:r>
            <a:endParaRPr lang="en-US" altLang="ko-KR" dirty="0"/>
          </a:p>
          <a:p>
            <a:r>
              <a:rPr lang="en-US" altLang="ko-KR" dirty="0" smtClean="0"/>
              <a:t>September: Moon, Observation of the phase of the Moon</a:t>
            </a:r>
            <a:endParaRPr lang="en-US" altLang="ko-KR" dirty="0" smtClean="0"/>
          </a:p>
          <a:p>
            <a:r>
              <a:rPr lang="en-US" altLang="ko-KR" dirty="0" smtClean="0"/>
              <a:t>October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en-US" altLang="ko-KR" dirty="0" smtClean="0"/>
              <a:t>Star cycle, H-R Diagram</a:t>
            </a:r>
            <a:endParaRPr lang="en-US" altLang="ko-KR" dirty="0" smtClean="0"/>
          </a:p>
          <a:p>
            <a:r>
              <a:rPr lang="en-US" altLang="ko-KR" dirty="0" smtClean="0"/>
              <a:t>November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en-US" altLang="ko-KR" dirty="0" smtClean="0"/>
              <a:t>Alien, Alien key holder</a:t>
            </a:r>
            <a:endParaRPr lang="en-US" altLang="ko-KR" dirty="0" smtClean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252536" y="4878288"/>
            <a:ext cx="9552424" cy="128701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HY엽서M" pitchFamily="18" charset="-127"/>
                <a:ea typeface="HY엽서M" pitchFamily="18" charset="-127"/>
                <a:cs typeface="+mj-cs"/>
              </a:defRPr>
            </a:lvl1pPr>
          </a:lstStyle>
          <a:p>
            <a:r>
              <a:rPr lang="en-US" altLang="ko-KR" dirty="0" smtClean="0"/>
              <a:t>Some activities from Globe at Night (Dark skies Rangers) will be added to our activity program!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61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2" y="1216830"/>
            <a:ext cx="9144000" cy="565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95536" y="657176"/>
            <a:ext cx="364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http://www.globeatnight.org/dsr/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41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74725"/>
            <a:ext cx="798195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81025" y="605393"/>
            <a:ext cx="4453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http://www.globeatnight.org/5-steps.php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418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알씨_사진동영상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00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Glove at Night, Korea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1979712" y="1588004"/>
            <a:ext cx="4752528" cy="2011869"/>
            <a:chOff x="4793743" y="1245900"/>
            <a:chExt cx="3848805" cy="4703380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M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easuring the sky brightness with SQM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Data analysis  of the sky brightness in Korea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Report to Globe at Night Network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062369" y="1245900"/>
              <a:ext cx="1317943" cy="50405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Campaign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043608" y="3933056"/>
            <a:ext cx="7042172" cy="2640089"/>
            <a:chOff x="4793743" y="1245900"/>
            <a:chExt cx="3848805" cy="4703380"/>
          </a:xfrm>
          <a:solidFill>
            <a:schemeClr val="tx1"/>
          </a:solidFill>
        </p:grpSpPr>
        <p:sp>
          <p:nvSpPr>
            <p:cNvPr id="10" name="모서리가 둥근 직사각형 9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grp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Dark skies Rangers Program in the Astro auto camping program at University Observatory of </a:t>
              </a:r>
              <a:r>
                <a:rPr lang="en-US" altLang="ko-KR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Chungbuk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 National University (CBNUO) 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Countrywide  outreach education program with Activity guide of Globe at Night web site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Translation of the </a:t>
              </a:r>
              <a:r>
                <a:rPr lang="en-US" altLang="ko-K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Globe at Night web 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site into Korean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062369" y="1245900"/>
              <a:ext cx="1317943" cy="504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Education 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5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48680"/>
            <a:ext cx="5806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rPr>
              <a:t>Globe at Night, Korea? How?</a:t>
            </a:r>
            <a:endParaRPr lang="ko-KR" altLang="en-US" sz="3200" b="1" dirty="0">
              <a:solidFill>
                <a:srgbClr val="E5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e초코쿠키 M" pitchFamily="18" charset="-127"/>
              <a:ea typeface="Cre초코쿠키 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56" y="697051"/>
            <a:ext cx="7200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979712" y="1588004"/>
            <a:ext cx="4752528" cy="2011869"/>
            <a:chOff x="4793743" y="1245900"/>
            <a:chExt cx="3848805" cy="4703380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M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easuring the sky brightness with SQM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Data analysis  of the sky brightness in Korea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Report to Globe at Night Network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062369" y="1245900"/>
              <a:ext cx="1317943" cy="50405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Campaign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1043608" y="3933056"/>
            <a:ext cx="7042172" cy="2640089"/>
            <a:chOff x="4793743" y="1245900"/>
            <a:chExt cx="3848805" cy="4703380"/>
          </a:xfrm>
        </p:grpSpPr>
        <p:sp>
          <p:nvSpPr>
            <p:cNvPr id="57" name="모서리가 둥근 직사각형 56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Dark skies Rangers Program in the Astro auto camping program at University Observatory of </a:t>
              </a:r>
              <a:r>
                <a:rPr lang="en-US" altLang="ko-KR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Chungbuk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 National University (CBNUO) 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Countrywide  outreach education program with Activity guide of Globe at Night web site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Translation of the </a:t>
              </a:r>
              <a:r>
                <a:rPr lang="en-US" altLang="ko-K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Globe at Night web 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site into Korean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6062369" y="1245900"/>
              <a:ext cx="1317943" cy="50405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Education 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21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48680"/>
            <a:ext cx="6997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rPr>
              <a:t>Globe at Night, Korea : I. Campaign</a:t>
            </a:r>
            <a:endParaRPr lang="ko-KR" altLang="en-US" sz="3200" b="1" dirty="0">
              <a:solidFill>
                <a:srgbClr val="E5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e초코쿠키 M" pitchFamily="18" charset="-127"/>
              <a:ea typeface="Cre초코쿠키 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56" y="697051"/>
            <a:ext cx="7200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979712" y="1588004"/>
            <a:ext cx="4752528" cy="2011869"/>
            <a:chOff x="4793743" y="1245900"/>
            <a:chExt cx="3848805" cy="4703380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The Korean Astronomical Society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The Korean Space Science Society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Korean Astronomy &amp; Space Science Institute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062369" y="1245900"/>
              <a:ext cx="1317943" cy="50405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err="1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Sponser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043608" y="3933056"/>
            <a:ext cx="7042172" cy="2640089"/>
            <a:chOff x="4793743" y="1245900"/>
            <a:chExt cx="3848805" cy="4703380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About 40 SQMs will be distributed to universities, science high school as well as public observatories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The observation network will be organized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Data will be </a:t>
              </a:r>
              <a:r>
                <a:rPr lang="en-US" altLang="ko-KR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analysed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 in CBNUO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Countrywide  outreach education program with Activity guide of Globe at Night web site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Translation of the </a:t>
              </a:r>
              <a:r>
                <a:rPr lang="en-US" altLang="ko-K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Globe at Night web 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site into Korean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62369" y="1245900"/>
              <a:ext cx="1317943" cy="50405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To do 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26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48680"/>
            <a:ext cx="7446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rPr>
              <a:t>Globe at Night, Korea : II. Education</a:t>
            </a:r>
            <a:endParaRPr lang="ko-KR" altLang="en-US" sz="3200" b="1" dirty="0">
              <a:solidFill>
                <a:srgbClr val="E5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e초코쿠키 M" pitchFamily="18" charset="-127"/>
              <a:ea typeface="Cre초코쿠키 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56" y="697051"/>
            <a:ext cx="7200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979712" y="1556792"/>
            <a:ext cx="4752528" cy="2043081"/>
            <a:chOff x="4793743" y="1172932"/>
            <a:chExt cx="3848805" cy="4776348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18 camping sites at CBNUO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Hands-on Astronomy program with Family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Observation experience 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901732" y="1172932"/>
              <a:ext cx="1805986" cy="504054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Astro Auto Camping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1043608" y="3933056"/>
            <a:ext cx="7042172" cy="2232248"/>
            <a:chOff x="4793743" y="1245900"/>
            <a:chExt cx="3848805" cy="3976802"/>
          </a:xfrm>
        </p:grpSpPr>
        <p:sp>
          <p:nvSpPr>
            <p:cNvPr id="57" name="모서리가 둥근 직사각형 56"/>
            <p:cNvSpPr/>
            <p:nvPr/>
          </p:nvSpPr>
          <p:spPr>
            <a:xfrm>
              <a:off x="4793743" y="1493601"/>
              <a:ext cx="3848805" cy="3729101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About 40 SQMs will be distributed to universities, science high school as well as public observatories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The observation network will be organized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Data will be </a:t>
              </a:r>
              <a:r>
                <a:rPr lang="en-US" altLang="ko-KR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analysed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 in CBNUO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6062369" y="1245900"/>
              <a:ext cx="1317943" cy="50405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To do 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34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48680"/>
            <a:ext cx="7446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rPr>
              <a:t>Globe at Night, Korea : II. Education</a:t>
            </a:r>
            <a:endParaRPr lang="ko-KR" altLang="en-US" sz="3200" b="1" dirty="0">
              <a:solidFill>
                <a:srgbClr val="E5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e초코쿠키 M" pitchFamily="18" charset="-127"/>
              <a:ea typeface="Cre초코쿠키 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56" y="697051"/>
            <a:ext cx="7200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979712" y="1556792"/>
            <a:ext cx="4752528" cy="2043081"/>
            <a:chOff x="4793743" y="1172932"/>
            <a:chExt cx="3848805" cy="4776348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The Korean Astronomical Society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The Korean Space Science Society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Korean Astronomy &amp; Space Science Institute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901732" y="1172932"/>
              <a:ext cx="1805986" cy="504054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Astro Auto Camping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1043608" y="3933056"/>
            <a:ext cx="7042172" cy="2640089"/>
            <a:chOff x="4793743" y="1245900"/>
            <a:chExt cx="3848805" cy="4703380"/>
          </a:xfrm>
        </p:grpSpPr>
        <p:sp>
          <p:nvSpPr>
            <p:cNvPr id="57" name="모서리가 둥근 직사각형 56"/>
            <p:cNvSpPr/>
            <p:nvPr/>
          </p:nvSpPr>
          <p:spPr>
            <a:xfrm>
              <a:off x="4793743" y="1493602"/>
              <a:ext cx="3848805" cy="4455678"/>
            </a:xfrm>
            <a:prstGeom prst="roundRect">
              <a:avLst/>
            </a:prstGeom>
            <a:noFill/>
            <a:ln>
              <a:solidFill>
                <a:srgbClr val="9A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Activities of Globe at 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Night will be added to the program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Dark skies Rangers Korea 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will be organized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Countrywide  outreach education program with Activity guide of Globe at Night web site</a:t>
              </a:r>
              <a:endParaRPr lang="en-US" altLang="ko-K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Translation of the </a:t>
              </a:r>
              <a:r>
                <a:rPr lang="en-US" altLang="ko-K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Globe at Night web </a:t>
              </a:r>
              <a:r>
                <a:rPr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site into Korean</a:t>
              </a:r>
              <a:endParaRPr lang="ko-KR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6062369" y="1245900"/>
              <a:ext cx="1317943" cy="50405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solidFill>
                    <a:srgbClr val="9A9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To do </a:t>
              </a:r>
              <a:endParaRPr lang="ko-KR" altLang="en-US" sz="2400" b="1" dirty="0" smtClean="0">
                <a:solidFill>
                  <a:srgbClr val="9A9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6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:\2012 MT\사진들!!!!!!!!!!!!!!!!!!!!!11\20080305-천문대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03" y="1484784"/>
            <a:ext cx="2787100" cy="2887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03" y="620688"/>
            <a:ext cx="8316171" cy="61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48680"/>
            <a:ext cx="8106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rPr>
              <a:t>University Observatory, CBNU (CBNUO)</a:t>
            </a:r>
            <a:endParaRPr lang="ko-KR" altLang="en-US" sz="3200" b="1" dirty="0">
              <a:solidFill>
                <a:srgbClr val="E5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e초코쿠키 M" pitchFamily="18" charset="-127"/>
              <a:ea typeface="Cre초코쿠키 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75556" y="697051"/>
            <a:ext cx="7200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75556" y="548680"/>
            <a:ext cx="1713066" cy="584775"/>
            <a:chOff x="575556" y="548680"/>
            <a:chExt cx="1713066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611560" y="548680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rgbClr val="E5696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CBNUO</a:t>
              </a:r>
              <a:endParaRPr lang="ko-KR" altLang="en-US" sz="3200" b="1" dirty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575556" y="697051"/>
              <a:ext cx="72008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67694" y="2492791"/>
            <a:ext cx="2772308" cy="3910154"/>
            <a:chOff x="647564" y="1813229"/>
            <a:chExt cx="3057859" cy="4136051"/>
          </a:xfrm>
        </p:grpSpPr>
        <p:grpSp>
          <p:nvGrpSpPr>
            <p:cNvPr id="16" name="그룹 15"/>
            <p:cNvGrpSpPr/>
            <p:nvPr/>
          </p:nvGrpSpPr>
          <p:grpSpPr>
            <a:xfrm>
              <a:off x="647564" y="1813229"/>
              <a:ext cx="3057859" cy="4136051"/>
              <a:chOff x="647564" y="1813229"/>
              <a:chExt cx="3057859" cy="4136051"/>
            </a:xfrm>
          </p:grpSpPr>
          <p:grpSp>
            <p:nvGrpSpPr>
              <p:cNvPr id="14" name="그룹 13"/>
              <p:cNvGrpSpPr/>
              <p:nvPr/>
            </p:nvGrpSpPr>
            <p:grpSpPr>
              <a:xfrm>
                <a:off x="647564" y="1813229"/>
                <a:ext cx="3057859" cy="4136051"/>
                <a:chOff x="647564" y="1741221"/>
                <a:chExt cx="3057859" cy="4136051"/>
              </a:xfrm>
            </p:grpSpPr>
            <p:grpSp>
              <p:nvGrpSpPr>
                <p:cNvPr id="13" name="그룹 12"/>
                <p:cNvGrpSpPr/>
                <p:nvPr/>
              </p:nvGrpSpPr>
              <p:grpSpPr>
                <a:xfrm rot="1016861">
                  <a:off x="933115" y="1741221"/>
                  <a:ext cx="2772308" cy="3888432"/>
                  <a:chOff x="3779912" y="2049408"/>
                  <a:chExt cx="2772308" cy="3888432"/>
                </a:xfrm>
              </p:grpSpPr>
              <p:sp>
                <p:nvSpPr>
                  <p:cNvPr id="11" name="직사각형 10"/>
                  <p:cNvSpPr/>
                  <p:nvPr/>
                </p:nvSpPr>
                <p:spPr>
                  <a:xfrm>
                    <a:off x="3779912" y="2049408"/>
                    <a:ext cx="2772308" cy="38884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12" name="Picture 2" descr="E:\2012 MT\사진들!!!!!!!!!!!!!!!!!!!!!11\충북대천문대R4.JP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9932" y="2265432"/>
                    <a:ext cx="2376264" cy="2873375"/>
                  </a:xfrm>
                  <a:prstGeom prst="rect">
                    <a:avLst/>
                  </a:prstGeom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</p:pic>
              <p:sp>
                <p:nvSpPr>
                  <p:cNvPr id="9" name="직사각형 8"/>
                  <p:cNvSpPr/>
                  <p:nvPr/>
                </p:nvSpPr>
                <p:spPr>
                  <a:xfrm>
                    <a:off x="3959932" y="2265432"/>
                    <a:ext cx="2376264" cy="2873375"/>
                  </a:xfrm>
                  <a:prstGeom prst="rect">
                    <a:avLst/>
                  </a:prstGeom>
                  <a:solidFill>
                    <a:schemeClr val="bg1">
                      <a:alpha val="56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" name="그룹 7"/>
                <p:cNvGrpSpPr/>
                <p:nvPr/>
              </p:nvGrpSpPr>
              <p:grpSpPr>
                <a:xfrm>
                  <a:off x="647564" y="1988840"/>
                  <a:ext cx="2772308" cy="3888432"/>
                  <a:chOff x="647564" y="1556792"/>
                  <a:chExt cx="2772308" cy="3888432"/>
                </a:xfrm>
              </p:grpSpPr>
              <p:sp>
                <p:nvSpPr>
                  <p:cNvPr id="7" name="직사각형 6"/>
                  <p:cNvSpPr/>
                  <p:nvPr/>
                </p:nvSpPr>
                <p:spPr>
                  <a:xfrm>
                    <a:off x="647564" y="1556792"/>
                    <a:ext cx="2772308" cy="38884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3074" name="Picture 2" descr="E:\2012 MT\사진들!!!!!!!!!!!!!!!!!!!!!11\충북대천문대R4.JP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7584" y="1772816"/>
                    <a:ext cx="2376264" cy="2873375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5" name="TextBox 14"/>
              <p:cNvSpPr txBox="1"/>
              <p:nvPr/>
            </p:nvSpPr>
            <p:spPr>
              <a:xfrm>
                <a:off x="1663550" y="5258543"/>
                <a:ext cx="7938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rPr>
                  <a:t>2008.03.26</a:t>
                </a:r>
                <a:endParaRPr lang="ko-KR" alt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27584" y="5569495"/>
              <a:ext cx="24657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1.0m </a:t>
              </a:r>
              <a:r>
                <a:rPr lang="en-US" altLang="ko-K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R-C Type  Reflector</a:t>
              </a:r>
              <a:endParaRPr lang="ko-KR" alt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3034557" y="457519"/>
            <a:ext cx="3023765" cy="3816424"/>
            <a:chOff x="5429607" y="1556792"/>
            <a:chExt cx="3037313" cy="4178506"/>
          </a:xfrm>
        </p:grpSpPr>
        <p:grpSp>
          <p:nvGrpSpPr>
            <p:cNvPr id="20" name="그룹 19"/>
            <p:cNvGrpSpPr/>
            <p:nvPr/>
          </p:nvGrpSpPr>
          <p:grpSpPr>
            <a:xfrm>
              <a:off x="5429607" y="1556792"/>
              <a:ext cx="3037313" cy="4178506"/>
              <a:chOff x="1434689" y="1833981"/>
              <a:chExt cx="3037313" cy="4178506"/>
            </a:xfrm>
          </p:grpSpPr>
          <p:grpSp>
            <p:nvGrpSpPr>
              <p:cNvPr id="22" name="그룹 21"/>
              <p:cNvGrpSpPr/>
              <p:nvPr/>
            </p:nvGrpSpPr>
            <p:grpSpPr>
              <a:xfrm rot="1285916">
                <a:off x="1699694" y="1833981"/>
                <a:ext cx="2772308" cy="3888432"/>
                <a:chOff x="4755643" y="2124055"/>
                <a:chExt cx="2772308" cy="3888432"/>
              </a:xfrm>
            </p:grpSpPr>
            <p:grpSp>
              <p:nvGrpSpPr>
                <p:cNvPr id="27" name="그룹 26"/>
                <p:cNvGrpSpPr/>
                <p:nvPr/>
              </p:nvGrpSpPr>
              <p:grpSpPr>
                <a:xfrm>
                  <a:off x="4755643" y="2124055"/>
                  <a:ext cx="2772308" cy="3888432"/>
                  <a:chOff x="1434689" y="2124055"/>
                  <a:chExt cx="2772308" cy="3888432"/>
                </a:xfrm>
              </p:grpSpPr>
              <p:sp>
                <p:nvSpPr>
                  <p:cNvPr id="29" name="직사각형 28"/>
                  <p:cNvSpPr/>
                  <p:nvPr/>
                </p:nvSpPr>
                <p:spPr>
                  <a:xfrm>
                    <a:off x="1434689" y="2124055"/>
                    <a:ext cx="2772308" cy="38884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30" name="Picture 1" descr="C:\Documents and Settings\진혜진\바탕 화면\noname0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/>
                  <a:srcRect r="2000" b="1621"/>
                  <a:stretch/>
                </p:blipFill>
                <p:spPr bwMode="auto">
                  <a:xfrm>
                    <a:off x="1593512" y="2276872"/>
                    <a:ext cx="2440524" cy="292076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8" name="직사각형 27"/>
                <p:cNvSpPr/>
                <p:nvPr/>
              </p:nvSpPr>
              <p:spPr>
                <a:xfrm>
                  <a:off x="4914466" y="2276872"/>
                  <a:ext cx="2440524" cy="2920761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" name="그룹 23"/>
              <p:cNvGrpSpPr/>
              <p:nvPr/>
            </p:nvGrpSpPr>
            <p:grpSpPr>
              <a:xfrm>
                <a:off x="1434689" y="2124055"/>
                <a:ext cx="2772308" cy="3888432"/>
                <a:chOff x="1434689" y="2124055"/>
                <a:chExt cx="2772308" cy="3888432"/>
              </a:xfrm>
            </p:grpSpPr>
            <p:sp>
              <p:nvSpPr>
                <p:cNvPr id="25" name="직사각형 24"/>
                <p:cNvSpPr/>
                <p:nvPr/>
              </p:nvSpPr>
              <p:spPr>
                <a:xfrm>
                  <a:off x="1434689" y="2124055"/>
                  <a:ext cx="2772308" cy="3888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6" name="Picture 1" descr="C:\Documents and Settings\진혜진\바탕 화면\noname01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r="2000" b="1621"/>
                <a:stretch/>
              </p:blipFill>
              <p:spPr bwMode="auto">
                <a:xfrm>
                  <a:off x="1593512" y="2276872"/>
                  <a:ext cx="2440524" cy="2920761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</p:grpSp>
        <p:sp>
          <p:nvSpPr>
            <p:cNvPr id="31" name="TextBox 30"/>
            <p:cNvSpPr txBox="1"/>
            <p:nvPr/>
          </p:nvSpPr>
          <p:spPr>
            <a:xfrm>
              <a:off x="5952478" y="5373217"/>
              <a:ext cx="2076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9.0m </a:t>
              </a:r>
              <a:r>
                <a:rPr lang="en-US" altLang="ko-K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Dome</a:t>
              </a:r>
              <a:endParaRPr lang="ko-KR" alt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40152" y="5065439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2008.03.26</a:t>
              </a:r>
              <a:endParaRPr lang="ko-KR" alt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724128" y="2391731"/>
            <a:ext cx="2999790" cy="4061605"/>
            <a:chOff x="575556" y="1932564"/>
            <a:chExt cx="2999790" cy="4061605"/>
          </a:xfrm>
        </p:grpSpPr>
        <p:grpSp>
          <p:nvGrpSpPr>
            <p:cNvPr id="34" name="그룹 33"/>
            <p:cNvGrpSpPr/>
            <p:nvPr/>
          </p:nvGrpSpPr>
          <p:grpSpPr>
            <a:xfrm rot="1134654">
              <a:off x="803038" y="1932564"/>
              <a:ext cx="2772308" cy="3888432"/>
              <a:chOff x="4283968" y="1934367"/>
              <a:chExt cx="2772308" cy="3888432"/>
            </a:xfrm>
          </p:grpSpPr>
          <p:grpSp>
            <p:nvGrpSpPr>
              <p:cNvPr id="40" name="그룹 39"/>
              <p:cNvGrpSpPr/>
              <p:nvPr/>
            </p:nvGrpSpPr>
            <p:grpSpPr>
              <a:xfrm>
                <a:off x="4283968" y="1934367"/>
                <a:ext cx="2772308" cy="3888432"/>
                <a:chOff x="755576" y="2081054"/>
                <a:chExt cx="2772308" cy="3888432"/>
              </a:xfrm>
            </p:grpSpPr>
            <p:sp>
              <p:nvSpPr>
                <p:cNvPr id="42" name="직사각형 41"/>
                <p:cNvSpPr/>
                <p:nvPr/>
              </p:nvSpPr>
              <p:spPr>
                <a:xfrm>
                  <a:off x="755576" y="2081054"/>
                  <a:ext cx="2772308" cy="3888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43" name="Picture 2" descr="D:\Auto Flat\발표자료\DSCF7153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/>
                <a:srcRect t="13169" r="13218"/>
                <a:stretch/>
              </p:blipFill>
              <p:spPr bwMode="auto">
                <a:xfrm>
                  <a:off x="921071" y="2259672"/>
                  <a:ext cx="2441317" cy="2891942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  <p:sp>
            <p:nvSpPr>
              <p:cNvPr id="41" name="직사각형 40"/>
              <p:cNvSpPr/>
              <p:nvPr/>
            </p:nvSpPr>
            <p:spPr>
              <a:xfrm>
                <a:off x="4449463" y="2105737"/>
                <a:ext cx="2441317" cy="2899190"/>
              </a:xfrm>
              <a:prstGeom prst="rect">
                <a:avLst/>
              </a:pr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5" name="그룹 34"/>
            <p:cNvGrpSpPr/>
            <p:nvPr/>
          </p:nvGrpSpPr>
          <p:grpSpPr>
            <a:xfrm>
              <a:off x="575556" y="2105737"/>
              <a:ext cx="2772308" cy="3888432"/>
              <a:chOff x="755576" y="2081054"/>
              <a:chExt cx="2772308" cy="3888432"/>
            </a:xfrm>
          </p:grpSpPr>
          <p:sp>
            <p:nvSpPr>
              <p:cNvPr id="38" name="직사각형 37"/>
              <p:cNvSpPr/>
              <p:nvPr/>
            </p:nvSpPr>
            <p:spPr>
              <a:xfrm>
                <a:off x="755576" y="2081054"/>
                <a:ext cx="2772308" cy="3888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9" name="Picture 2" descr="D:\Auto Flat\발표자료\DSCF7153.JPG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t="13169" r="13218"/>
              <a:stretch/>
            </p:blipFill>
            <p:spPr bwMode="auto">
              <a:xfrm>
                <a:off x="921071" y="2259672"/>
                <a:ext cx="2441317" cy="289194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1202523" y="5230031"/>
              <a:ext cx="1533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2011.01.27</a:t>
              </a:r>
              <a:endParaRPr lang="ko-KR" alt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63588" y="5527104"/>
              <a:ext cx="2374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0.6m </a:t>
              </a:r>
              <a:r>
                <a:rPr lang="en-US" altLang="ko-K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 wide field Reflector</a:t>
              </a:r>
              <a:endParaRPr lang="ko-KR" alt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5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그룹 86"/>
          <p:cNvGrpSpPr/>
          <p:nvPr/>
        </p:nvGrpSpPr>
        <p:grpSpPr>
          <a:xfrm>
            <a:off x="575556" y="548680"/>
            <a:ext cx="3476369" cy="584775"/>
            <a:chOff x="575556" y="548680"/>
            <a:chExt cx="3476369" cy="584775"/>
          </a:xfrm>
        </p:grpSpPr>
        <p:sp>
          <p:nvSpPr>
            <p:cNvPr id="25" name="TextBox 24"/>
            <p:cNvSpPr txBox="1"/>
            <p:nvPr/>
          </p:nvSpPr>
          <p:spPr>
            <a:xfrm>
              <a:off x="611560" y="548680"/>
              <a:ext cx="34403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rgbClr val="E5696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CBNUO services</a:t>
              </a:r>
              <a:endParaRPr lang="ko-KR" altLang="en-US" sz="3200" b="1" dirty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75556" y="697051"/>
              <a:ext cx="72008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206293" y="2204864"/>
            <a:ext cx="9062455" cy="3932021"/>
            <a:chOff x="236773" y="2204864"/>
            <a:chExt cx="9062455" cy="3932021"/>
          </a:xfrm>
        </p:grpSpPr>
        <p:grpSp>
          <p:nvGrpSpPr>
            <p:cNvPr id="76" name="그룹 75"/>
            <p:cNvGrpSpPr/>
            <p:nvPr/>
          </p:nvGrpSpPr>
          <p:grpSpPr>
            <a:xfrm>
              <a:off x="274975" y="2204864"/>
              <a:ext cx="9024253" cy="3932021"/>
              <a:chOff x="274975" y="2204864"/>
              <a:chExt cx="9024253" cy="3932021"/>
            </a:xfrm>
          </p:grpSpPr>
          <p:grpSp>
            <p:nvGrpSpPr>
              <p:cNvPr id="64" name="그룹 63"/>
              <p:cNvGrpSpPr/>
              <p:nvPr/>
            </p:nvGrpSpPr>
            <p:grpSpPr>
              <a:xfrm>
                <a:off x="2273922" y="2204864"/>
                <a:ext cx="7025306" cy="3337247"/>
                <a:chOff x="2273922" y="2204864"/>
                <a:chExt cx="7025306" cy="3337247"/>
              </a:xfrm>
            </p:grpSpPr>
            <p:grpSp>
              <p:nvGrpSpPr>
                <p:cNvPr id="55" name="그룹 54"/>
                <p:cNvGrpSpPr/>
                <p:nvPr/>
              </p:nvGrpSpPr>
              <p:grpSpPr>
                <a:xfrm>
                  <a:off x="2273922" y="2204864"/>
                  <a:ext cx="6827368" cy="3337247"/>
                  <a:chOff x="2273922" y="2204864"/>
                  <a:chExt cx="6827368" cy="3337247"/>
                </a:xfrm>
              </p:grpSpPr>
              <p:grpSp>
                <p:nvGrpSpPr>
                  <p:cNvPr id="37" name="그룹 36"/>
                  <p:cNvGrpSpPr/>
                  <p:nvPr/>
                </p:nvGrpSpPr>
                <p:grpSpPr>
                  <a:xfrm>
                    <a:off x="3044794" y="2829151"/>
                    <a:ext cx="2710673" cy="2712960"/>
                    <a:chOff x="3044794" y="2687403"/>
                    <a:chExt cx="2710673" cy="2712960"/>
                  </a:xfrm>
                </p:grpSpPr>
                <p:grpSp>
                  <p:nvGrpSpPr>
                    <p:cNvPr id="28" name="그룹 27"/>
                    <p:cNvGrpSpPr/>
                    <p:nvPr/>
                  </p:nvGrpSpPr>
                  <p:grpSpPr>
                    <a:xfrm rot="2579611">
                      <a:off x="3065715" y="2727352"/>
                      <a:ext cx="2645527" cy="2645527"/>
                      <a:chOff x="3118607" y="2342789"/>
                      <a:chExt cx="2645527" cy="2645527"/>
                    </a:xfrm>
                  </p:grpSpPr>
                  <p:sp>
                    <p:nvSpPr>
                      <p:cNvPr id="4" name="도넛 3"/>
                      <p:cNvSpPr/>
                      <p:nvPr/>
                    </p:nvSpPr>
                    <p:spPr>
                      <a:xfrm rot="19066707">
                        <a:off x="3361371" y="2578413"/>
                        <a:ext cx="2160000" cy="2160000"/>
                      </a:xfrm>
                      <a:prstGeom prst="donut">
                        <a:avLst>
                          <a:gd name="adj" fmla="val 10483"/>
                        </a:avLst>
                      </a:prstGeom>
                      <a:gradFill flip="none" rotWithShape="1">
                        <a:gsLst>
                          <a:gs pos="0">
                            <a:srgbClr val="D2DDF1"/>
                          </a:gs>
                          <a:gs pos="0">
                            <a:srgbClr val="E56969"/>
                          </a:gs>
                          <a:gs pos="79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5400000" scaled="0"/>
                        <a:tileRect/>
                      </a:gradFill>
                      <a:ln>
                        <a:noFill/>
                      </a:ln>
                      <a:effectLst>
                        <a:glow rad="2286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5" name="타원 4"/>
                      <p:cNvSpPr/>
                      <p:nvPr/>
                    </p:nvSpPr>
                    <p:spPr>
                      <a:xfrm>
                        <a:off x="3181371" y="2398413"/>
                        <a:ext cx="2520000" cy="252000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6" name="직사각형 5"/>
                      <p:cNvSpPr/>
                      <p:nvPr/>
                    </p:nvSpPr>
                    <p:spPr>
                      <a:xfrm>
                        <a:off x="4333359" y="2342789"/>
                        <a:ext cx="216024" cy="2645527"/>
                      </a:xfrm>
                      <a:prstGeom prst="rect">
                        <a:avLst/>
                      </a:prstGeom>
                      <a:solidFill>
                        <a:srgbClr val="26262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7" name="직사각형 26"/>
                      <p:cNvSpPr/>
                      <p:nvPr/>
                    </p:nvSpPr>
                    <p:spPr>
                      <a:xfrm rot="16200000">
                        <a:off x="4333359" y="2335649"/>
                        <a:ext cx="216024" cy="2645527"/>
                      </a:xfrm>
                      <a:prstGeom prst="rect">
                        <a:avLst/>
                      </a:prstGeom>
                      <a:solidFill>
                        <a:srgbClr val="26262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8" name="타원 7"/>
                    <p:cNvSpPr/>
                    <p:nvPr/>
                  </p:nvSpPr>
                  <p:spPr>
                    <a:xfrm>
                      <a:off x="4860032" y="2813613"/>
                      <a:ext cx="180000" cy="180000"/>
                    </a:xfrm>
                    <a:prstGeom prst="ellipse">
                      <a:avLst/>
                    </a:prstGeom>
                    <a:solidFill>
                      <a:srgbClr val="E87C7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" name="타원 8"/>
                    <p:cNvSpPr/>
                    <p:nvPr/>
                  </p:nvSpPr>
                  <p:spPr>
                    <a:xfrm>
                      <a:off x="4905752" y="5068421"/>
                      <a:ext cx="180000" cy="1800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" name="타원 10"/>
                    <p:cNvSpPr/>
                    <p:nvPr/>
                  </p:nvSpPr>
                  <p:spPr>
                    <a:xfrm rot="5400000">
                      <a:off x="3732948" y="5091281"/>
                      <a:ext cx="180000" cy="180000"/>
                    </a:xfrm>
                    <a:prstGeom prst="ellipse">
                      <a:avLst/>
                    </a:prstGeom>
                    <a:solidFill>
                      <a:srgbClr val="FFFBF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2" name="타원 11"/>
                    <p:cNvSpPr/>
                    <p:nvPr/>
                  </p:nvSpPr>
                  <p:spPr>
                    <a:xfrm rot="5400000">
                      <a:off x="4261178" y="2687403"/>
                      <a:ext cx="180000" cy="180000"/>
                    </a:xfrm>
                    <a:prstGeom prst="ellipse">
                      <a:avLst/>
                    </a:prstGeom>
                    <a:solidFill>
                      <a:srgbClr val="E6717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" name="타원 15"/>
                    <p:cNvSpPr/>
                    <p:nvPr/>
                  </p:nvSpPr>
                  <p:spPr>
                    <a:xfrm rot="8061307">
                      <a:off x="4298449" y="5220363"/>
                      <a:ext cx="180000" cy="1800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" name="타원 16"/>
                    <p:cNvSpPr/>
                    <p:nvPr/>
                  </p:nvSpPr>
                  <p:spPr>
                    <a:xfrm rot="8061307">
                      <a:off x="3692598" y="2866423"/>
                      <a:ext cx="180000" cy="180000"/>
                    </a:xfrm>
                    <a:prstGeom prst="ellipse">
                      <a:avLst/>
                    </a:prstGeom>
                    <a:solidFill>
                      <a:srgbClr val="E6828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" name="타원 28"/>
                    <p:cNvSpPr/>
                    <p:nvPr/>
                  </p:nvSpPr>
                  <p:spPr>
                    <a:xfrm rot="5400000">
                      <a:off x="5449257" y="4501338"/>
                      <a:ext cx="180000" cy="180000"/>
                    </a:xfrm>
                    <a:prstGeom prst="ellipse">
                      <a:avLst/>
                    </a:prstGeom>
                    <a:solidFill>
                      <a:srgbClr val="FDF4F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0" name="타원 29"/>
                    <p:cNvSpPr/>
                    <p:nvPr/>
                  </p:nvSpPr>
                  <p:spPr>
                    <a:xfrm rot="10800000">
                      <a:off x="5575467" y="3902484"/>
                      <a:ext cx="180000" cy="180000"/>
                    </a:xfrm>
                    <a:prstGeom prst="ellipse">
                      <a:avLst/>
                    </a:prstGeom>
                    <a:solidFill>
                      <a:srgbClr val="F4C4C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1" name="타원 30"/>
                    <p:cNvSpPr/>
                    <p:nvPr/>
                  </p:nvSpPr>
                  <p:spPr>
                    <a:xfrm rot="13461307">
                      <a:off x="5396447" y="3333904"/>
                      <a:ext cx="180000" cy="180000"/>
                    </a:xfrm>
                    <a:prstGeom prst="ellipse">
                      <a:avLst/>
                    </a:prstGeom>
                    <a:solidFill>
                      <a:srgbClr val="ED979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" name="타원 33"/>
                    <p:cNvSpPr/>
                    <p:nvPr/>
                  </p:nvSpPr>
                  <p:spPr>
                    <a:xfrm rot="15968092" flipH="1">
                      <a:off x="3211085" y="4575175"/>
                      <a:ext cx="180000" cy="180000"/>
                    </a:xfrm>
                    <a:prstGeom prst="ellipse">
                      <a:avLst/>
                    </a:prstGeom>
                    <a:solidFill>
                      <a:srgbClr val="FEFAF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5" name="타원 34"/>
                    <p:cNvSpPr/>
                    <p:nvPr/>
                  </p:nvSpPr>
                  <p:spPr>
                    <a:xfrm rot="10568092" flipH="1">
                      <a:off x="3044794" y="3986191"/>
                      <a:ext cx="180000" cy="180000"/>
                    </a:xfrm>
                    <a:prstGeom prst="ellipse">
                      <a:avLst/>
                    </a:prstGeom>
                    <a:solidFill>
                      <a:srgbClr val="F6CC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" name="타원 35"/>
                    <p:cNvSpPr/>
                    <p:nvPr/>
                  </p:nvSpPr>
                  <p:spPr>
                    <a:xfrm rot="7906785" flipH="1">
                      <a:off x="3185080" y="3406837"/>
                      <a:ext cx="180000" cy="180000"/>
                    </a:xfrm>
                    <a:prstGeom prst="ellipse">
                      <a:avLst/>
                    </a:prstGeom>
                    <a:solidFill>
                      <a:srgbClr val="EE9F9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47" name="그룹 46"/>
                  <p:cNvGrpSpPr/>
                  <p:nvPr/>
                </p:nvGrpSpPr>
                <p:grpSpPr>
                  <a:xfrm>
                    <a:off x="3381772" y="2204864"/>
                    <a:ext cx="2672526" cy="624287"/>
                    <a:chOff x="3381772" y="2204864"/>
                    <a:chExt cx="2672526" cy="624287"/>
                  </a:xfrm>
                </p:grpSpPr>
                <p:cxnSp>
                  <p:nvCxnSpPr>
                    <p:cNvPr id="39" name="직선 연결선 38"/>
                    <p:cNvCxnSpPr>
                      <a:stCxn id="12" idx="2"/>
                    </p:cNvCxnSpPr>
                    <p:nvPr/>
                  </p:nvCxnSpPr>
                  <p:spPr>
                    <a:xfrm flipV="1">
                      <a:off x="4351178" y="2564904"/>
                      <a:ext cx="0" cy="264247"/>
                    </a:xfrm>
                    <a:prstGeom prst="line">
                      <a:avLst/>
                    </a:prstGeom>
                    <a:ln w="12700">
                      <a:solidFill>
                        <a:srgbClr val="E6717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3381772" y="2204864"/>
                      <a:ext cx="267252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b="1" dirty="0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re초코쿠키 M" pitchFamily="18" charset="-127"/>
                          <a:ea typeface="Cre초코쿠키 M" pitchFamily="18" charset="-127"/>
                        </a:rPr>
                        <a:t>Photometry of binaries</a:t>
                      </a:r>
                      <a:endParaRPr lang="ko-KR" altLang="en-US" b="1" dirty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re초코쿠키 M" pitchFamily="18" charset="-127"/>
                        <a:ea typeface="Cre초코쿠키 M" pitchFamily="18" charset="-127"/>
                      </a:endParaRPr>
                    </a:p>
                  </p:txBody>
                </p:sp>
              </p:grpSp>
              <p:grpSp>
                <p:nvGrpSpPr>
                  <p:cNvPr id="48" name="그룹 47"/>
                  <p:cNvGrpSpPr/>
                  <p:nvPr/>
                </p:nvGrpSpPr>
                <p:grpSpPr>
                  <a:xfrm>
                    <a:off x="5013672" y="2580144"/>
                    <a:ext cx="4087618" cy="401577"/>
                    <a:chOff x="5013672" y="2580144"/>
                    <a:chExt cx="4087618" cy="401577"/>
                  </a:xfrm>
                </p:grpSpPr>
                <p:grpSp>
                  <p:nvGrpSpPr>
                    <p:cNvPr id="45" name="그룹 44"/>
                    <p:cNvGrpSpPr/>
                    <p:nvPr/>
                  </p:nvGrpSpPr>
                  <p:grpSpPr>
                    <a:xfrm>
                      <a:off x="5013672" y="2780928"/>
                      <a:ext cx="615585" cy="200793"/>
                      <a:chOff x="5013672" y="2780928"/>
                      <a:chExt cx="615585" cy="200793"/>
                    </a:xfrm>
                  </p:grpSpPr>
                  <p:cxnSp>
                    <p:nvCxnSpPr>
                      <p:cNvPr id="42" name="직선 연결선 41"/>
                      <p:cNvCxnSpPr>
                        <a:stCxn id="8" idx="7"/>
                      </p:cNvCxnSpPr>
                      <p:nvPr/>
                    </p:nvCxnSpPr>
                    <p:spPr>
                      <a:xfrm flipV="1">
                        <a:off x="5013672" y="2780928"/>
                        <a:ext cx="134392" cy="200793"/>
                      </a:xfrm>
                      <a:prstGeom prst="line">
                        <a:avLst/>
                      </a:prstGeom>
                      <a:ln w="12700">
                        <a:solidFill>
                          <a:srgbClr val="ED9797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직선 연결선 43"/>
                      <p:cNvCxnSpPr/>
                      <p:nvPr/>
                    </p:nvCxnSpPr>
                    <p:spPr>
                      <a:xfrm>
                        <a:off x="5148064" y="2780928"/>
                        <a:ext cx="481193" cy="0"/>
                      </a:xfrm>
                      <a:prstGeom prst="line">
                        <a:avLst/>
                      </a:prstGeom>
                      <a:ln w="12700">
                        <a:solidFill>
                          <a:srgbClr val="ED9797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5636880" y="2580144"/>
                      <a:ext cx="34644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b="1" dirty="0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re초코쿠키 M" pitchFamily="18" charset="-127"/>
                          <a:ea typeface="Cre초코쿠키 M" pitchFamily="18" charset="-127"/>
                        </a:rPr>
                        <a:t>Magnetic cataclysmic variable</a:t>
                      </a:r>
                      <a:endParaRPr lang="ko-KR" altLang="en-US" b="1" dirty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re초코쿠키 M" pitchFamily="18" charset="-127"/>
                        <a:ea typeface="Cre초코쿠키 M" pitchFamily="18" charset="-127"/>
                      </a:endParaRPr>
                    </a:p>
                  </p:txBody>
                </p:sp>
              </p:grpSp>
              <p:grpSp>
                <p:nvGrpSpPr>
                  <p:cNvPr id="54" name="그룹 53"/>
                  <p:cNvGrpSpPr/>
                  <p:nvPr/>
                </p:nvGrpSpPr>
                <p:grpSpPr>
                  <a:xfrm>
                    <a:off x="3119205" y="2829151"/>
                    <a:ext cx="613743" cy="200793"/>
                    <a:chOff x="3119205" y="2829151"/>
                    <a:chExt cx="613743" cy="200793"/>
                  </a:xfrm>
                </p:grpSpPr>
                <p:cxnSp>
                  <p:nvCxnSpPr>
                    <p:cNvPr id="52" name="직선 연결선 51"/>
                    <p:cNvCxnSpPr/>
                    <p:nvPr/>
                  </p:nvCxnSpPr>
                  <p:spPr>
                    <a:xfrm flipH="1" flipV="1">
                      <a:off x="3598556" y="2829151"/>
                      <a:ext cx="134392" cy="200793"/>
                    </a:xfrm>
                    <a:prstGeom prst="line">
                      <a:avLst/>
                    </a:prstGeom>
                    <a:ln w="12700">
                      <a:solidFill>
                        <a:srgbClr val="ED9797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직선 연결선 52"/>
                    <p:cNvCxnSpPr/>
                    <p:nvPr/>
                  </p:nvCxnSpPr>
                  <p:spPr>
                    <a:xfrm>
                      <a:off x="3119205" y="2829151"/>
                      <a:ext cx="481193" cy="0"/>
                    </a:xfrm>
                    <a:prstGeom prst="line">
                      <a:avLst/>
                    </a:prstGeom>
                    <a:ln w="12700">
                      <a:solidFill>
                        <a:srgbClr val="ED9797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2273922" y="2612389"/>
                    <a:ext cx="6799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b="1" dirty="0" smtClean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re초코쿠키 M" pitchFamily="18" charset="-127"/>
                        <a:ea typeface="Cre초코쿠키 M" pitchFamily="18" charset="-127"/>
                      </a:rPr>
                      <a:t>NEO</a:t>
                    </a:r>
                    <a:endParaRPr lang="ko-KR" altLang="en-US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re초코쿠키 M" pitchFamily="18" charset="-127"/>
                      <a:ea typeface="Cre초코쿠키 M" pitchFamily="18" charset="-127"/>
                    </a:endParaRPr>
                  </a:p>
                </p:txBody>
              </p:sp>
            </p:grpSp>
            <p:grpSp>
              <p:nvGrpSpPr>
                <p:cNvPr id="56" name="그룹 55"/>
                <p:cNvGrpSpPr/>
                <p:nvPr/>
              </p:nvGrpSpPr>
              <p:grpSpPr>
                <a:xfrm>
                  <a:off x="5539257" y="3118881"/>
                  <a:ext cx="2931853" cy="646331"/>
                  <a:chOff x="5013672" y="2580144"/>
                  <a:chExt cx="2931853" cy="646331"/>
                </a:xfrm>
              </p:grpSpPr>
              <p:grpSp>
                <p:nvGrpSpPr>
                  <p:cNvPr id="57" name="그룹 56"/>
                  <p:cNvGrpSpPr/>
                  <p:nvPr/>
                </p:nvGrpSpPr>
                <p:grpSpPr>
                  <a:xfrm>
                    <a:off x="5013672" y="2780928"/>
                    <a:ext cx="615585" cy="200793"/>
                    <a:chOff x="5013672" y="2780928"/>
                    <a:chExt cx="615585" cy="200793"/>
                  </a:xfrm>
                </p:grpSpPr>
                <p:cxnSp>
                  <p:nvCxnSpPr>
                    <p:cNvPr id="59" name="직선 연결선 58"/>
                    <p:cNvCxnSpPr/>
                    <p:nvPr/>
                  </p:nvCxnSpPr>
                  <p:spPr>
                    <a:xfrm flipV="1">
                      <a:off x="5013672" y="2780928"/>
                      <a:ext cx="134392" cy="200793"/>
                    </a:xfrm>
                    <a:prstGeom prst="line">
                      <a:avLst/>
                    </a:prstGeom>
                    <a:ln w="12700">
                      <a:solidFill>
                        <a:srgbClr val="ED9797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직선 연결선 59"/>
                    <p:cNvCxnSpPr/>
                    <p:nvPr/>
                  </p:nvCxnSpPr>
                  <p:spPr>
                    <a:xfrm>
                      <a:off x="5148064" y="2780928"/>
                      <a:ext cx="481193" cy="0"/>
                    </a:xfrm>
                    <a:prstGeom prst="line">
                      <a:avLst/>
                    </a:prstGeom>
                    <a:ln w="12700">
                      <a:solidFill>
                        <a:srgbClr val="ED9797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636880" y="2580144"/>
                    <a:ext cx="2308645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re초코쿠키 M" pitchFamily="18" charset="-127"/>
                        <a:ea typeface="Cre초코쿠키 M" pitchFamily="18" charset="-127"/>
                      </a:rPr>
                      <a:t>Management of </a:t>
                    </a:r>
                  </a:p>
                  <a:p>
                    <a:r>
                      <a:rPr lang="en-US" altLang="ko-KR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re초코쿠키 M" pitchFamily="18" charset="-127"/>
                        <a:ea typeface="Cre초코쿠키 M" pitchFamily="18" charset="-127"/>
                      </a:rPr>
                      <a:t>astronomy program</a:t>
                    </a:r>
                    <a:endParaRPr lang="ko-KR" altLang="en-US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re초코쿠키 M" pitchFamily="18" charset="-127"/>
                      <a:ea typeface="Cre초코쿠키 M" pitchFamily="18" charset="-127"/>
                    </a:endParaRPr>
                  </a:p>
                </p:txBody>
              </p:sp>
            </p:grpSp>
            <p:cxnSp>
              <p:nvCxnSpPr>
                <p:cNvPr id="62" name="직선 연결선 61"/>
                <p:cNvCxnSpPr/>
                <p:nvPr/>
              </p:nvCxnSpPr>
              <p:spPr>
                <a:xfrm rot="5400000" flipV="1">
                  <a:off x="5887591" y="4002109"/>
                  <a:ext cx="0" cy="264247"/>
                </a:xfrm>
                <a:prstGeom prst="line">
                  <a:avLst/>
                </a:prstGeom>
                <a:ln w="12700">
                  <a:solidFill>
                    <a:srgbClr val="F6CCCC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6031987" y="3948296"/>
                  <a:ext cx="32672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re초코쿠키 M" pitchFamily="18" charset="-127"/>
                      <a:ea typeface="Cre초코쿠키 M" pitchFamily="18" charset="-127"/>
                    </a:rPr>
                    <a:t>Develop astronomy program</a:t>
                  </a:r>
                  <a:endParaRPr lang="ko-KR" altLang="en-US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endParaRPr>
                </a:p>
              </p:txBody>
            </p:sp>
          </p:grpSp>
          <p:cxnSp>
            <p:nvCxnSpPr>
              <p:cNvPr id="65" name="직선 연결선 64"/>
              <p:cNvCxnSpPr/>
              <p:nvPr/>
            </p:nvCxnSpPr>
            <p:spPr>
              <a:xfrm flipH="1" flipV="1">
                <a:off x="5607516" y="4803784"/>
                <a:ext cx="134392" cy="200793"/>
              </a:xfrm>
              <a:prstGeom prst="line">
                <a:avLst/>
              </a:prstGeom>
              <a:ln w="12700">
                <a:solidFill>
                  <a:srgbClr val="FEFAF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65"/>
              <p:cNvCxnSpPr/>
              <p:nvPr/>
            </p:nvCxnSpPr>
            <p:spPr>
              <a:xfrm>
                <a:off x="5740431" y="4995659"/>
                <a:ext cx="481193" cy="0"/>
              </a:xfrm>
              <a:prstGeom prst="line">
                <a:avLst/>
              </a:prstGeom>
              <a:ln w="12700">
                <a:solidFill>
                  <a:srgbClr val="FEFAF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6194284" y="4804772"/>
                <a:ext cx="25090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rPr>
                  <a:t>Training experts</a:t>
                </a:r>
              </a:p>
              <a:p>
                <a:r>
                  <a:rPr lang="en-US" altLang="ko-KR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rPr>
                  <a:t> for public astronomy</a:t>
                </a:r>
                <a:endParaRPr lang="ko-KR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endParaRPr>
              </a:p>
            </p:txBody>
          </p:sp>
          <p:cxnSp>
            <p:nvCxnSpPr>
              <p:cNvPr id="68" name="직선 연결선 67"/>
              <p:cNvCxnSpPr/>
              <p:nvPr/>
            </p:nvCxnSpPr>
            <p:spPr>
              <a:xfrm flipV="1">
                <a:off x="4388637" y="5517232"/>
                <a:ext cx="0" cy="264247"/>
              </a:xfrm>
              <a:prstGeom prst="line">
                <a:avLst/>
              </a:prstGeom>
              <a:ln w="12700">
                <a:solidFill>
                  <a:srgbClr val="FFFF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3527225" y="5767553"/>
                <a:ext cx="4466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rPr>
                  <a:t>Remaking of astronomical instruments</a:t>
                </a:r>
                <a:endParaRPr lang="ko-KR" alt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endParaRPr>
              </a:p>
            </p:txBody>
          </p:sp>
          <p:cxnSp>
            <p:nvCxnSpPr>
              <p:cNvPr id="70" name="직선 연결선 69"/>
              <p:cNvCxnSpPr/>
              <p:nvPr/>
            </p:nvCxnSpPr>
            <p:spPr>
              <a:xfrm flipH="1" flipV="1">
                <a:off x="5040799" y="5387508"/>
                <a:ext cx="134392" cy="200793"/>
              </a:xfrm>
              <a:prstGeom prst="line">
                <a:avLst/>
              </a:prstGeom>
              <a:ln w="12700">
                <a:solidFill>
                  <a:srgbClr val="FEFAF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직선 연결선 70"/>
              <p:cNvCxnSpPr/>
              <p:nvPr/>
            </p:nvCxnSpPr>
            <p:spPr>
              <a:xfrm>
                <a:off x="5173714" y="5587003"/>
                <a:ext cx="481193" cy="0"/>
              </a:xfrm>
              <a:prstGeom prst="line">
                <a:avLst/>
              </a:prstGeom>
              <a:ln w="12700">
                <a:solidFill>
                  <a:srgbClr val="FEFAF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5660855" y="5404527"/>
                <a:ext cx="20778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rPr>
                  <a:t>Ancient </a:t>
                </a:r>
                <a:r>
                  <a:rPr lang="en-US" altLang="ko-KR" b="1" dirty="0" err="1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rPr>
                  <a:t>exibitons</a:t>
                </a:r>
                <a:endParaRPr lang="ko-KR" alt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endParaRPr>
              </a:p>
            </p:txBody>
          </p:sp>
          <p:cxnSp>
            <p:nvCxnSpPr>
              <p:cNvPr id="73" name="직선 연결선 72"/>
              <p:cNvCxnSpPr/>
              <p:nvPr/>
            </p:nvCxnSpPr>
            <p:spPr>
              <a:xfrm flipV="1">
                <a:off x="3648206" y="5390169"/>
                <a:ext cx="134392" cy="200793"/>
              </a:xfrm>
              <a:prstGeom prst="line">
                <a:avLst/>
              </a:prstGeom>
              <a:ln w="12700">
                <a:solidFill>
                  <a:srgbClr val="FEFAF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직선 연결선 73"/>
              <p:cNvCxnSpPr/>
              <p:nvPr/>
            </p:nvCxnSpPr>
            <p:spPr>
              <a:xfrm flipH="1">
                <a:off x="3176886" y="5590962"/>
                <a:ext cx="481193" cy="0"/>
              </a:xfrm>
              <a:prstGeom prst="line">
                <a:avLst/>
              </a:prstGeom>
              <a:ln w="12700">
                <a:solidFill>
                  <a:srgbClr val="FEFAF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274975" y="5405409"/>
                <a:ext cx="26372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rPr>
                  <a:t>Hands-on program </a:t>
                </a:r>
              </a:p>
              <a:p>
                <a:r>
                  <a:rPr lang="en-US" altLang="ko-KR" b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re초코쿠키 M" pitchFamily="18" charset="-127"/>
                    <a:ea typeface="Cre초코쿠키 M" pitchFamily="18" charset="-127"/>
                  </a:rPr>
                  <a:t>For ancient astronomy</a:t>
                </a:r>
                <a:endParaRPr lang="ko-KR" alt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endParaRPr>
              </a:p>
            </p:txBody>
          </p:sp>
        </p:grpSp>
        <p:cxnSp>
          <p:nvCxnSpPr>
            <p:cNvPr id="77" name="직선 연결선 76"/>
            <p:cNvCxnSpPr/>
            <p:nvPr/>
          </p:nvCxnSpPr>
          <p:spPr>
            <a:xfrm flipH="1" flipV="1">
              <a:off x="3091881" y="3366990"/>
              <a:ext cx="134392" cy="200793"/>
            </a:xfrm>
            <a:prstGeom prst="line">
              <a:avLst/>
            </a:prstGeom>
            <a:ln w="12700">
              <a:solidFill>
                <a:srgbClr val="EE9F9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2612530" y="3366990"/>
              <a:ext cx="481193" cy="0"/>
            </a:xfrm>
            <a:prstGeom prst="line">
              <a:avLst/>
            </a:prstGeom>
            <a:ln w="12700">
              <a:solidFill>
                <a:srgbClr val="EE9F9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312480" y="3180824"/>
              <a:ext cx="2129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4BAC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Automatic system</a:t>
              </a:r>
              <a:endParaRPr lang="ko-KR" altLang="en-US" b="1" dirty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cxnSp>
          <p:nvCxnSpPr>
            <p:cNvPr id="80" name="직선 연결선 79"/>
            <p:cNvCxnSpPr/>
            <p:nvPr/>
          </p:nvCxnSpPr>
          <p:spPr>
            <a:xfrm rot="5400000" flipV="1">
              <a:off x="2903924" y="4085816"/>
              <a:ext cx="0" cy="264247"/>
            </a:xfrm>
            <a:prstGeom prst="line">
              <a:avLst/>
            </a:prstGeom>
            <a:ln w="12700">
              <a:solidFill>
                <a:srgbClr val="F6CC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68065" y="4027924"/>
              <a:ext cx="24240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4BAC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Remote observation </a:t>
              </a:r>
            </a:p>
            <a:p>
              <a:r>
                <a:rPr lang="en-US" altLang="ko-KR" b="1" dirty="0" smtClean="0">
                  <a:solidFill>
                    <a:srgbClr val="4BAC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system</a:t>
              </a:r>
              <a:endParaRPr lang="ko-KR" altLang="en-US" b="1" dirty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cxnSp>
          <p:nvCxnSpPr>
            <p:cNvPr id="82" name="직선 연결선 81"/>
            <p:cNvCxnSpPr/>
            <p:nvPr/>
          </p:nvCxnSpPr>
          <p:spPr>
            <a:xfrm flipV="1">
              <a:off x="3104061" y="4854948"/>
              <a:ext cx="134392" cy="200793"/>
            </a:xfrm>
            <a:prstGeom prst="line">
              <a:avLst/>
            </a:prstGeom>
            <a:ln w="12700">
              <a:solidFill>
                <a:srgbClr val="FEFAF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flipH="1">
              <a:off x="2885681" y="5061450"/>
              <a:ext cx="213820" cy="0"/>
            </a:xfrm>
            <a:prstGeom prst="line">
              <a:avLst/>
            </a:prstGeom>
            <a:ln w="12700">
              <a:solidFill>
                <a:srgbClr val="FEFAF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36773" y="4725144"/>
              <a:ext cx="27815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4BAC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Technical support </a:t>
              </a:r>
            </a:p>
            <a:p>
              <a:r>
                <a:rPr lang="en-US" altLang="ko-KR" b="1" dirty="0">
                  <a:solidFill>
                    <a:srgbClr val="4BAC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f</a:t>
              </a:r>
              <a:r>
                <a:rPr lang="en-US" altLang="ko-KR" b="1" dirty="0" smtClean="0">
                  <a:solidFill>
                    <a:srgbClr val="4BAC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or public observatories</a:t>
              </a:r>
              <a:endParaRPr lang="ko-KR" altLang="en-US" b="1" dirty="0">
                <a:solidFill>
                  <a:srgbClr val="4BAC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</p:grpSp>
      <p:sp>
        <p:nvSpPr>
          <p:cNvPr id="2" name="타원 1"/>
          <p:cNvSpPr/>
          <p:nvPr/>
        </p:nvSpPr>
        <p:spPr>
          <a:xfrm>
            <a:off x="3900769" y="3717032"/>
            <a:ext cx="914400" cy="914400"/>
          </a:xfrm>
          <a:prstGeom prst="ellipse">
            <a:avLst/>
          </a:prstGeom>
          <a:solidFill>
            <a:srgbClr val="ED9797"/>
          </a:solidFill>
          <a:ln>
            <a:solidFill>
              <a:srgbClr val="E6717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711472" y="3975447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x계란후라이 M" pitchFamily="18" charset="-127"/>
                <a:ea typeface="Rix계란후라이 M" pitchFamily="18" charset="-127"/>
              </a:rPr>
              <a:t>CBNUO</a:t>
            </a:r>
            <a:endParaRPr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x계란후라이 M" pitchFamily="18" charset="-127"/>
              <a:ea typeface="Rix계란후라이 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14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sz="60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Astro auto camping with Family</a:t>
            </a:r>
            <a:endParaRPr lang="ko-KR" altLang="en-US" sz="60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31640" y="2996952"/>
            <a:ext cx="6400800" cy="838944"/>
          </a:xfrm>
          <a:noFill/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Since July, 2014</a:t>
            </a:r>
            <a:endParaRPr lang="en-US" altLang="ko-KR" sz="4000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23528" y="476672"/>
            <a:ext cx="3476369" cy="584775"/>
            <a:chOff x="575556" y="548680"/>
            <a:chExt cx="3476369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611560" y="548680"/>
              <a:ext cx="34403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 smtClean="0">
                  <a:solidFill>
                    <a:srgbClr val="E5696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초코쿠키 M" pitchFamily="18" charset="-127"/>
                  <a:ea typeface="Cre초코쿠키 M" pitchFamily="18" charset="-127"/>
                </a:rPr>
                <a:t>CBNUO services</a:t>
              </a:r>
              <a:endParaRPr lang="ko-KR" altLang="en-US" sz="3200" b="1" dirty="0">
                <a:solidFill>
                  <a:srgbClr val="E5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초코쿠키 M" pitchFamily="18" charset="-127"/>
                <a:ea typeface="Cre초코쿠키 M" pitchFamily="18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575556" y="697051"/>
              <a:ext cx="72008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0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663</Words>
  <Application>Microsoft Office PowerPoint</Application>
  <PresentationFormat>화면 슬라이드 쇼(4:3)</PresentationFormat>
  <Paragraphs>141</Paragraphs>
  <Slides>17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17</vt:i4>
      </vt:variant>
    </vt:vector>
  </HeadingPairs>
  <TitlesOfParts>
    <vt:vector size="30" baseType="lpstr">
      <vt:lpstr>굴림</vt:lpstr>
      <vt:lpstr>Arial</vt:lpstr>
      <vt:lpstr>Rix계란후라이 M</vt:lpstr>
      <vt:lpstr>Cre초코쿠키 M</vt:lpstr>
      <vt:lpstr>맑은 고딕</vt:lpstr>
      <vt:lpstr>HY엽서M</vt:lpstr>
      <vt:lpstr>Office 테마</vt:lpstr>
      <vt:lpstr>3_Office 테마</vt:lpstr>
      <vt:lpstr>4_Office 테마</vt:lpstr>
      <vt:lpstr>5_Office 테마</vt:lpstr>
      <vt:lpstr>6_Office 테마</vt:lpstr>
      <vt:lpstr>7_Office 테마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Astro auto camping with Family</vt:lpstr>
      <vt:lpstr>PowerPoint 프레젠테이션</vt:lpstr>
      <vt:lpstr>Astro Auto camping Program (1st Day)</vt:lpstr>
      <vt:lpstr>Astro Auto camping Program (2nd Day)</vt:lpstr>
      <vt:lpstr>Lecture and hands-on Activities</vt:lpstr>
      <vt:lpstr>PowerPoint 프레젠테이션</vt:lpstr>
      <vt:lpstr>PowerPoint 프레젠테이션</vt:lpstr>
      <vt:lpstr>PowerPoint 프레젠테이션</vt:lpstr>
      <vt:lpstr>Glove at Night, Korea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AstroDH</dc:creator>
  <cp:lastModifiedBy>ykkim</cp:lastModifiedBy>
  <cp:revision>52</cp:revision>
  <dcterms:created xsi:type="dcterms:W3CDTF">2013-07-16T09:11:22Z</dcterms:created>
  <dcterms:modified xsi:type="dcterms:W3CDTF">2015-01-03T15:20:17Z</dcterms:modified>
</cp:coreProperties>
</file>