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4" r:id="rId4"/>
    <p:sldMasterId id="2147483716" r:id="rId5"/>
    <p:sldMasterId id="2147483720" r:id="rId6"/>
    <p:sldMasterId id="2147483722" r:id="rId7"/>
    <p:sldMasterId id="2147483724" r:id="rId8"/>
    <p:sldMasterId id="2147483737" r:id="rId9"/>
    <p:sldMasterId id="2147483743" r:id="rId10"/>
    <p:sldMasterId id="2147483745" r:id="rId11"/>
    <p:sldMasterId id="2147483747" r:id="rId12"/>
    <p:sldMasterId id="2147483759" r:id="rId13"/>
    <p:sldMasterId id="2147483771" r:id="rId14"/>
    <p:sldMasterId id="2147483777" r:id="rId15"/>
  </p:sldMasterIdLst>
  <p:notesMasterIdLst>
    <p:notesMasterId r:id="rId73"/>
  </p:notesMasterIdLst>
  <p:sldIdLst>
    <p:sldId id="417" r:id="rId16"/>
    <p:sldId id="367" r:id="rId17"/>
    <p:sldId id="378" r:id="rId18"/>
    <p:sldId id="362" r:id="rId19"/>
    <p:sldId id="363" r:id="rId20"/>
    <p:sldId id="393" r:id="rId21"/>
    <p:sldId id="395" r:id="rId22"/>
    <p:sldId id="404" r:id="rId23"/>
    <p:sldId id="405" r:id="rId24"/>
    <p:sldId id="409" r:id="rId25"/>
    <p:sldId id="408" r:id="rId26"/>
    <p:sldId id="411" r:id="rId27"/>
    <p:sldId id="412" r:id="rId28"/>
    <p:sldId id="414" r:id="rId29"/>
    <p:sldId id="415" r:id="rId30"/>
    <p:sldId id="410" r:id="rId31"/>
    <p:sldId id="364" r:id="rId32"/>
    <p:sldId id="365" r:id="rId33"/>
    <p:sldId id="429" r:id="rId34"/>
    <p:sldId id="376" r:id="rId35"/>
    <p:sldId id="377" r:id="rId36"/>
    <p:sldId id="361" r:id="rId37"/>
    <p:sldId id="366" r:id="rId38"/>
    <p:sldId id="418" r:id="rId39"/>
    <p:sldId id="432" r:id="rId40"/>
    <p:sldId id="386" r:id="rId41"/>
    <p:sldId id="379" r:id="rId42"/>
    <p:sldId id="337" r:id="rId43"/>
    <p:sldId id="433" r:id="rId44"/>
    <p:sldId id="321" r:id="rId45"/>
    <p:sldId id="434" r:id="rId46"/>
    <p:sldId id="422" r:id="rId47"/>
    <p:sldId id="322" r:id="rId48"/>
    <p:sldId id="413" r:id="rId49"/>
    <p:sldId id="407" r:id="rId50"/>
    <p:sldId id="338" r:id="rId51"/>
    <p:sldId id="435" r:id="rId52"/>
    <p:sldId id="436" r:id="rId53"/>
    <p:sldId id="339" r:id="rId54"/>
    <p:sldId id="387" r:id="rId55"/>
    <p:sldId id="389" r:id="rId56"/>
    <p:sldId id="390" r:id="rId57"/>
    <p:sldId id="430" r:id="rId58"/>
    <p:sldId id="340" r:id="rId59"/>
    <p:sldId id="388" r:id="rId60"/>
    <p:sldId id="421" r:id="rId61"/>
    <p:sldId id="425" r:id="rId62"/>
    <p:sldId id="424" r:id="rId63"/>
    <p:sldId id="428" r:id="rId64"/>
    <p:sldId id="419" r:id="rId65"/>
    <p:sldId id="420" r:id="rId66"/>
    <p:sldId id="341" r:id="rId67"/>
    <p:sldId id="368" r:id="rId68"/>
    <p:sldId id="437" r:id="rId69"/>
    <p:sldId id="431" r:id="rId70"/>
    <p:sldId id="326" r:id="rId71"/>
    <p:sldId id="351" r:id="rId7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165" d="100"/>
          <a:sy n="165" d="100"/>
        </p:scale>
        <p:origin x="74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4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87FA1-1E51-4789-A817-3B6608D2B49E}" type="datetimeFigureOut">
              <a:rPr kumimoji="1" lang="ja-JP" altLang="en-US" smtClean="0"/>
              <a:pPr/>
              <a:t>2015/1/7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B9F56-DA80-44A5-8FB9-10347DE5715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54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farid-astro/3415479643/in/pool-iya200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hoursofastronomy.org/photo-galleries/category/146-100-6-2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creennamefail/3819413799/in/pool-iya200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liasjordan/4129397196/in/pool-iya2009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farid-astro/3415479643/in/pool-iya200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3225194@N08/3974654710/in/pool-iya200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hoursofastronomy.org/photo-galleries/category/146-100-6-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iyacalgary/3915235801/in/pool-iya200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eddeastronomiadecolombia/4014343739/in/pool-iya2009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osefranciscosalgado/3388868699/in/pool-iya200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Observing Orion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5 April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Antofagasta, Chile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@ Astro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http://www.flickr.com/photos/farid-astro/3415479643/in/pool-iya2009</a:t>
            </a:r>
            <a:endParaRPr lang="en-GB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8C4EBDB9-5AAD-F146-8DAC-EA684261FD73}" type="slidenum">
              <a:rPr lang="en-GB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9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100 Hours of Astronomy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2-5 April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China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http://www.100hoursofastronomy.org/photo-galleries/category/146-100-6-2</a:t>
            </a:r>
            <a:endParaRPr lang="en-GB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EDB95D08-4818-3645-ADEA-F9DC1A2C56DA}" type="slidenum">
              <a:rPr lang="en-GB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1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Light painting to celebrate IYA2009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12 August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Victoria, British Columbia, Canada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screen name fail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http://www.flickr.com/photos/screennamefail/3819413799/in/pool-iya2009</a:t>
            </a:r>
            <a:endParaRPr lang="en-GB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4FAF548-12E1-6C47-AA17-2D7035DFA88E}" type="slidenum">
              <a:rPr lang="en-GB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367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A shipment of Galileoscopes arrives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23 November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USA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Elias Jordan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http://www.flickr.com/photos/eliasjordan/4129397196/in/pool-iya2009</a:t>
            </a:r>
            <a:endParaRPr lang="en-GB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BDCDDFA-768F-C543-A75E-5BF0C0B84CDE}" type="slidenum">
              <a:rPr lang="en-GB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95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17 countries have been awarded grants intended to stimulate astronomy activities in areas that include astronomy education workshops for teachers, the recording and preservation of indigenous </a:t>
            </a:r>
            <a:br>
              <a:rPr lang="en-US"/>
            </a:br>
            <a:r>
              <a:rPr lang="en-US"/>
              <a:t>astronomy knowledge, the production of school astronomy education resources in local languages and many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EAD47-F087-E74A-BCFD-D0E986B143F7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FC50-8189-47F8-991E-EE0C5F5B067F}" type="slidenum">
              <a:rPr lang="zh-TW" altLang="en-US" smtClean="0">
                <a:solidFill>
                  <a:prstClr val="black"/>
                </a:solidFill>
              </a:rPr>
              <a:pPr/>
              <a:t>47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82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683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Observing Orion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5 April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Antofagasta, Chile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@ Astro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http://www.flickr.com/photos/farid-astro/3415479643/in/pool-iya2009</a:t>
            </a:r>
            <a:endParaRPr lang="en-GB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EFC0B22E-C84D-6443-981F-C7A8180FA1D3}" type="slidenum">
              <a:rPr lang="en-GB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3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17 countries have been awarded grants intended to stimulate astronomy activities in areas that include astronomy education workshops for teachers, the recording and preservation of indigenous </a:t>
            </a:r>
            <a:br>
              <a:rPr lang="en-US"/>
            </a:br>
            <a:r>
              <a:rPr lang="en-US"/>
              <a:t>astronomy knowledge, the production of school astronomy education resources in local languages and many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CE09A-6695-FF4E-B235-5BA450B1D11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17 countries have been awarded grants intended to stimulate astronomy activities in areas that include astronomy education workshops for teachers, the recording and preservation of indigenous </a:t>
            </a:r>
            <a:br>
              <a:rPr lang="en-US"/>
            </a:br>
            <a:r>
              <a:rPr lang="en-US"/>
              <a:t>astronomy knowledge, the production of school astronomy education resources in local languages and many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464D9-08B8-FF4D-95E1-8C71811947A3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8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FETTU in Iranian Parliament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27 September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Iran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Irene Shivaei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http://www.flickr.com/photos/43225194@N08/3974654710/in/pool-iya2009</a:t>
            </a:r>
            <a:endParaRPr lang="en-GB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18C67B9D-579C-514A-A1D3-9026E9368F82}" type="slidenum">
              <a:rPr lang="en-GB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17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100 Hours of Astronomy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2-5 April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Iran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http://www.100hoursofastronomy.org/photo-galleries/category/146-100-6-2</a:t>
            </a:r>
            <a:endParaRPr lang="en-GB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F08E057-C4C9-BD48-923B-E3460A1179FA}" type="slidenum">
              <a:rPr lang="en-GB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69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Star party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12 September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Blackfoot Crossing Historical Park, Canada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IYACalgary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http://www.flickr.com/photos/iyacalgary/3915235801/in/pool-iya2009</a:t>
            </a:r>
            <a:endParaRPr lang="en-GB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212B2C2-B98C-4146-9DF0-75C0CD4C688A}" type="slidenum">
              <a:rPr lang="en-GB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Colombian IYA2009 Ceremony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11 October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Colombia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Colombian Astronomical Network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http://www.flickr.com/photos/reddeastronomiadecolombia/4014343739/in/pool-iya2009</a:t>
            </a:r>
            <a:endParaRPr lang="en-GB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F0DBA57-AAB1-A34B-969B-CDFE4321CAEE}" type="slidenum">
              <a:rPr lang="en-GB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49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Event: Scene from a drama with dance and music depicting the life of Galileo Galilei. 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Date: 21 March 2009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Place / country: Taiwan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Photographer: Jose Francisco Salgado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URL: </a:t>
            </a:r>
            <a:r>
              <a:rPr lang="en-GB">
                <a:hlinkClick r:id="rId3"/>
              </a:rPr>
              <a:t>http://www.flickr.com/photos/josefranciscosalgado/3388868699/in/pool-iya2009</a:t>
            </a:r>
            <a:endParaRPr lang="en-GB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23907B2-0C6C-0C43-8927-EDFD03302C8C}" type="slidenum">
              <a:rPr lang="en-GB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1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2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9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9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6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0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84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86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6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3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30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60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6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36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00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11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03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50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10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08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2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9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0AC8-7EA0-4232-A488-C8389D6AD0E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742C-ED1E-4600-B6E9-B2CB80546CDD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92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30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19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DC52-8CC7-4C29-B1F6-671758C65474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FB48-1E1D-4188-886C-CF2E5C2E3AD1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25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kumimoji="1" lang="ja-JP" altLang="en-US" smtClean="0"/>
              <a:pPr/>
              <a:t>2015/1/7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243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E4EB5-8485-4B93-9EBE-967CF6543E3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40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DE58-B07C-42A8-849F-42859978BFE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3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50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B3D4A-1E39-4F4D-98C4-F83AE825FD5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1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D49BB-EEE9-4621-8E08-63B3F8F4BDB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68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59CD-6E8A-401C-AB11-0A2A8257F7C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0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34E41-21FB-4BB6-B0DB-C11C0A51D61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28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BC52E-0F90-454B-9297-4A98B3F5799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50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EE03A-7308-4A82-9C6B-04B4896CAE4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82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DEF9-A246-435A-A331-9F9777188D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12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3B79D-0F0D-408C-AE3D-AAE2893B992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25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1AD7-E9C6-4BDB-BD4D-5C68D16F06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6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F0511-87A8-47BF-9F8F-7E32DA99A85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8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11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640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642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17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16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9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9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4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99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4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99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EAFB0C-ABC9-B044-BFC8-4C7AAA385CAC}" type="datetimeFigureOut">
              <a:rPr lang="en-US"/>
              <a:pPr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2E767-EF85-D540-A53E-BFCB3C8F2A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48FB74-0042-024D-9F70-1D9D9C6D1734}" type="datetimeFigureOut">
              <a:rPr lang="en-US"/>
              <a:pPr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22877-72B0-E94A-9CEC-CBB9E91C2B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91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8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1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7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14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73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16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12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3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93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58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B88A-EB00-452B-99AA-D5D5FA0F650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68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0B4E2-35BF-434D-B896-9E0F212D88D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44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E13E4-056E-49BB-9834-FDD92482191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0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68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6DE40-D060-4027-BDEF-E8AD96D93BA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27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B62D7-5960-4943-B530-0603B1FC5AD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66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8430-6749-4CE8-8F38-AE1E4C820AF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70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E8DE2-9495-4127-9892-995C96AAD6A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BCC3-7B38-4716-8EA2-8C9967DDA33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61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DBF3-E620-4944-AC91-F6C43480872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78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E4F3B-4D72-4C10-ACCB-F73D5A3253B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0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F4F19-8EC9-42A2-B850-AB9AB3FC298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405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431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74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059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1800">
                <a:solidFill>
                  <a:schemeClr val="lt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68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221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umimoji="0" kern="0">
              <a:solidFill>
                <a:srgbClr val="000000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umimoji="0" kern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1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14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62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15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645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650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016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6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3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119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76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419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3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842-3E5B-471B-A1A0-CA0931011F53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D153-3AFC-4291-95F4-DACB9B20CC3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1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0842-3E5B-471B-A1A0-CA0931011F53}" type="datetimeFigureOut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2D153-3AFC-4291-95F4-DACB9B20CC3A}" type="slidenum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1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003" tIns="25001" rIns="50003" bIns="250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003" tIns="25001" rIns="50003" bIns="250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50003" tIns="25001" rIns="50003" bIns="25001" numCol="1" anchor="ctr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FF03D57D-C90F-C34E-A4A7-54752B04A168}" type="datetimeFigureOut">
              <a:rPr lang="en-US"/>
              <a:pPr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50003" tIns="25001" rIns="50003" bIns="25001" numCol="1" anchor="ctr" anchorCtr="0" compatLnSpc="1">
            <a:prstTxWarp prst="textNoShape">
              <a:avLst/>
            </a:prstTxWarp>
          </a:bodyPr>
          <a:lstStyle>
            <a:lvl1pPr algn="ctr">
              <a:defRPr sz="7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50003" tIns="25001" rIns="50003" bIns="25001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E555B37-90F9-4043-B554-818A13A3A5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ransition advClick="0" advTm="4000">
    <p:fade/>
  </p:transition>
  <p:txStyles>
    <p:titleStyle>
      <a:lvl1pPr algn="ctr" defTabSz="498475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847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defTabSz="49847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defTabSz="49847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defTabSz="49847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136847" algn="ctr" defTabSz="499868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273692" algn="ctr" defTabSz="499868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410540" algn="ctr" defTabSz="499868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547385" algn="ctr" defTabSz="499868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185738" indent="-185738" algn="l" defTabSz="498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04813" indent="-153988" algn="l" defTabSz="498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623888" indent="-123825" algn="l" defTabSz="498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873125" indent="-123825" algn="l" defTabSz="498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122363" indent="-123825" algn="l" defTabSz="498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375080" indent="-125006" algn="l" defTabSz="50002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25094" indent="-125006" algn="l" defTabSz="50002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5108" indent="-125006" algn="l" defTabSz="50002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25122" indent="-125006" algn="l" defTabSz="500029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0013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00029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50044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057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070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00086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50101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00114" algn="l" defTabSz="5000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1" tIns="45700" rIns="91401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01" tIns="45700" rIns="91401" bIns="4570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7E16665-0059-6643-AD41-964C2419BC7F}" type="datetimeFigureOut">
              <a:rPr lang="en-US"/>
              <a:pPr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01" tIns="45700" rIns="91401" bIns="4570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01" tIns="45700" rIns="91401" bIns="457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A7233CC-6224-674B-A803-1D26E08EFDB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advClick="0" advTm="4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557" indent="-228505" algn="l" defTabSz="9140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05" algn="l" defTabSz="9140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0" indent="-228505" algn="l" defTabSz="9140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90" indent="-228505" algn="l" defTabSz="9140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1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3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3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4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5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86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86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86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9AE2E-B6B5-4A8A-9081-0B7A7DDDAA62}" type="slidenum">
              <a:rPr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2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lt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332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0842-3E5B-471B-A1A0-CA0931011F53}" type="datetimeFigureOut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2D153-3AFC-4291-95F4-DACB9B20CC3A}" type="slidenum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5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AC8-7EA0-4232-A488-C8389D6AD0EC}" type="datetimeFigureOut">
              <a:rPr kumimoji="0"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742C-ED1E-4600-B6E9-B2CB80546CDD}" type="slidenum">
              <a:rPr kumimoji="0"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9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AC8-7EA0-4232-A488-C8389D6AD0EC}" type="datetimeFigureOut">
              <a:rPr kumimoji="0"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7/1/2015</a:t>
            </a:fld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742C-ED1E-4600-B6E9-B2CB80546CDD}" type="slidenum">
              <a:rPr kumimoji="0"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6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B4D4-16B7-4FBA-B8F0-AE1EF951B75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2015/1/7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C669-0E7F-4043-ABA7-54EAACDF33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0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BDC52-8CC7-4C29-B1F6-671758C65474}" type="datetimeFigureOut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FB48-1E1D-4188-886C-CF2E5C2E3AD1}" type="slidenum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BDC52-8CC7-4C29-B1F6-671758C65474}" type="datetimeFigureOut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FB48-1E1D-4188-886C-CF2E5C2E3AD1}" type="slidenum">
              <a:rPr kumimoji="0"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5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B4D4-16B7-4FBA-B8F0-AE1EF951B757}" type="datetimeFigureOut">
              <a:rPr kumimoji="1" lang="ja-JP" altLang="en-US" smtClean="0"/>
              <a:pPr/>
              <a:t>2015/1/7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C669-0E7F-4043-ABA7-54EAACDF338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79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931790-DB44-42DD-966C-E4B6BFCC3B19}" type="slidenum">
              <a:rPr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lt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219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\\localhost\Users\cheungszeleung\CloudStation\IAU-OAO\IYL\trailer\ESO%20Website\cosmiclight_trailer.mp4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543548" y="6258457"/>
            <a:ext cx="6526804" cy="548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HK" sz="2000" dirty="0" err="1" smtClean="0">
                <a:solidFill>
                  <a:schemeClr val="bg1"/>
                </a:solidFill>
              </a:rPr>
              <a:t>Sze-leung</a:t>
            </a:r>
            <a:r>
              <a:rPr lang="en-US" altLang="zh-HK" sz="2000" dirty="0" smtClean="0">
                <a:solidFill>
                  <a:schemeClr val="bg1"/>
                </a:solidFill>
              </a:rPr>
              <a:t> CHEUNG, IAU International Outreach Coordinator</a:t>
            </a:r>
            <a:endParaRPr lang="zh-HK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44388" name="Picture 2" descr="http://farm4.static.flickr.com/3430/3974654710_1e4d10b99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8638" y="0"/>
            <a:ext cx="10282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TextBox 4"/>
          <p:cNvSpPr txBox="1">
            <a:spLocks noChangeArrowheads="1"/>
          </p:cNvSpPr>
          <p:nvPr/>
        </p:nvSpPr>
        <p:spPr bwMode="auto">
          <a:xfrm>
            <a:off x="0" y="6072188"/>
            <a:ext cx="5072063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FETTU in the Iranian Parliament, Iran, 27.09.09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06500" name="Picture 2" descr="http://www.100hoursofastronomy.org/images/phocagallery/-100-6c2d/thumbs/phoca_thumb_l_bojnurd_iran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Box 4"/>
          <p:cNvSpPr txBox="1">
            <a:spLocks noChangeArrowheads="1"/>
          </p:cNvSpPr>
          <p:nvPr/>
        </p:nvSpPr>
        <p:spPr bwMode="auto">
          <a:xfrm>
            <a:off x="0" y="6072188"/>
            <a:ext cx="4214813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100 Hours of Astronomy, Iran, 04.04.09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42340" name="Picture 2" descr="http://farm4.static.flickr.com/3531/3915235801_d89ee969f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38" y="0"/>
            <a:ext cx="10287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4"/>
          <p:cNvSpPr txBox="1">
            <a:spLocks noChangeArrowheads="1"/>
          </p:cNvSpPr>
          <p:nvPr/>
        </p:nvSpPr>
        <p:spPr bwMode="auto">
          <a:xfrm>
            <a:off x="0" y="6072188"/>
            <a:ext cx="6572250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Star Party, Blackfoot Crossing Historical Park, Canada, 12.09.09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49508" name="Picture 2" descr="http://farm3.static.flickr.com/2676/4014343739_63c5244e40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Box 4"/>
          <p:cNvSpPr txBox="1">
            <a:spLocks noChangeArrowheads="1"/>
          </p:cNvSpPr>
          <p:nvPr/>
        </p:nvSpPr>
        <p:spPr bwMode="auto">
          <a:xfrm>
            <a:off x="0" y="6072188"/>
            <a:ext cx="557212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Colombian IYA2009 Ceremony, Colombia, 11.10.09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33124" name="Picture 2" descr="http://farm4.static.flickr.com/3625/3388868699_318aea5613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5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TextBox 4"/>
          <p:cNvSpPr txBox="1">
            <a:spLocks noChangeArrowheads="1"/>
          </p:cNvSpPr>
          <p:nvPr/>
        </p:nvSpPr>
        <p:spPr bwMode="auto">
          <a:xfrm>
            <a:off x="0" y="6072188"/>
            <a:ext cx="614362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Drama depicting the life of Galileo Galilei, Taiwan, 21.03.09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11620" name="Picture 2" descr="http://www.100hoursofastronomy.org/images/phocagallery/-100-6c2d/thumbs/phoca_thumb_l_Jiangsu_china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5263" y="0"/>
            <a:ext cx="10339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Box 4"/>
          <p:cNvSpPr txBox="1">
            <a:spLocks noChangeArrowheads="1"/>
          </p:cNvSpPr>
          <p:nvPr/>
        </p:nvSpPr>
        <p:spPr bwMode="auto">
          <a:xfrm>
            <a:off x="0" y="6072188"/>
            <a:ext cx="4500563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100 Hours of Astronomy, China, 04.04.09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36196" name="Picture 2" descr="http://farm4.static.flickr.com/3544/3819413799_a0f06440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42938"/>
            <a:ext cx="9144000" cy="837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Box 4"/>
          <p:cNvSpPr txBox="1">
            <a:spLocks noChangeArrowheads="1"/>
          </p:cNvSpPr>
          <p:nvPr/>
        </p:nvSpPr>
        <p:spPr bwMode="auto">
          <a:xfrm>
            <a:off x="0" y="6072188"/>
            <a:ext cx="842962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Light Painting Celebrating IYA2009, Victoria, British Columbia, Canada, 12.08.09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-348129"/>
            <a:ext cx="9112150" cy="117983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8863" y="1701538"/>
            <a:ext cx="1905137" cy="861774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en-GB" altLang="zh-HK" sz="5000" dirty="0">
                <a:solidFill>
                  <a:schemeClr val="bg1"/>
                </a:solidFill>
              </a:rPr>
              <a:t>What?</a:t>
            </a:r>
            <a:endParaRPr lang="zh-HK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6166216" y="3269818"/>
            <a:ext cx="1302182" cy="47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6468" y="4839298"/>
            <a:ext cx="8278271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7240" y="5125746"/>
            <a:ext cx="8829625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240" y="5460868"/>
            <a:ext cx="836045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5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276225" y="277813"/>
            <a:ext cx="8713788" cy="1008062"/>
          </a:xfrm>
        </p:spPr>
        <p:txBody>
          <a:bodyPr anchor="t">
            <a:normAutofit/>
          </a:bodyPr>
          <a:lstStyle/>
          <a:p>
            <a:pPr algn="l" eaLnBrk="1" hangingPunct="1"/>
            <a:r>
              <a:rPr lang="en-US" sz="3600" b="1" dirty="0" smtClean="0">
                <a:solidFill>
                  <a:schemeClr val="accent1"/>
                </a:solidFill>
                <a:latin typeface="Arial" charset="0"/>
              </a:rPr>
              <a:t>100+ partners from 85 countries </a:t>
            </a:r>
            <a:endParaRPr lang="en-US" sz="2800" b="1" dirty="0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525" y="1093787"/>
            <a:ext cx="9153525" cy="544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fr-CA">
              <a:solidFill>
                <a:prstClr val="white"/>
              </a:solidFill>
            </a:endParaRPr>
          </a:p>
        </p:txBody>
      </p:sp>
      <p:pic>
        <p:nvPicPr>
          <p:cNvPr id="1028" name="Picture 4" descr="http://www.atmosp.physics.utoronto.ca/C-SPARC/Polar-WS-website/images/icsu-log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026" y="5949280"/>
            <a:ext cx="1244005" cy="4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hysics.nus.edu.sg/~phyips/Images/iupa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967" y="5949280"/>
            <a:ext cx="633354" cy="4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797" y="5967369"/>
            <a:ext cx="719708" cy="3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931516"/>
            <a:ext cx="440996" cy="4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151" y="5851140"/>
            <a:ext cx="1127398" cy="5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287" y="5938667"/>
            <a:ext cx="329810" cy="4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https://encrypted-tbn2.gstatic.com/images?q=tbn:ANd9GcRdEwfQDl8dh5wx4DOEbNWmuc05Mrjb5S4KmV73CmVgsMzbKlP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103" y="6012983"/>
            <a:ext cx="835980" cy="32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7188" y="5897372"/>
            <a:ext cx="699522" cy="6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5584" y="5990532"/>
            <a:ext cx="536463" cy="35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26554" y="5805264"/>
            <a:ext cx="88425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5400000" flipH="1">
            <a:off x="4533695" y="-3512205"/>
            <a:ext cx="76611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IE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3" y="5880714"/>
            <a:ext cx="519518" cy="5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11" y="1196752"/>
            <a:ext cx="8866421" cy="527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2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au.org/static/images/footer/naoj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33" y="6118537"/>
            <a:ext cx="7524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au.org/static/images/footer/asiaa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45" y="6118537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au.org/static/images/footer/iia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6118537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au.org/static/images/footer/jaxa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05" y="6188905"/>
            <a:ext cx="6286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iau.org/static/images/footer/kasi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09" y="6124452"/>
            <a:ext cx="4476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iau.org/static/images/footer/naoc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97" y="6058212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au.org/static/images/footer/narit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77" y="6105837"/>
            <a:ext cx="628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87" y="61213"/>
            <a:ext cx="5808389" cy="565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373" y="500708"/>
            <a:ext cx="8371184" cy="6336704"/>
          </a:xfrm>
        </p:spPr>
        <p:txBody>
          <a:bodyPr anchor="t">
            <a:normAutofit/>
          </a:bodyPr>
          <a:lstStyle/>
          <a:p>
            <a:pPr algn="l">
              <a:tabLst>
                <a:tab pos="363538" algn="l"/>
              </a:tabLst>
            </a:pPr>
            <a:r>
              <a:rPr lang="en-IE" sz="6000" b="1" dirty="0" smtClean="0">
                <a:solidFill>
                  <a:schemeClr val="bg1"/>
                </a:solidFill>
                <a:latin typeface="+mn-lt"/>
              </a:rPr>
              <a:t>Anniversaries in 2015</a:t>
            </a:r>
            <a:endParaRPr lang="en-IE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27584" y="1412776"/>
            <a:ext cx="784887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kumimoji="0" lang="en-US" sz="2800" dirty="0">
              <a:solidFill>
                <a:srgbClr val="FFFF00"/>
              </a:solidFill>
            </a:endParaRPr>
          </a:p>
          <a:p>
            <a:r>
              <a:rPr kumimoji="0" lang="en-GB" sz="2400" dirty="0" smtClean="0">
                <a:solidFill>
                  <a:prstClr val="white"/>
                </a:solidFill>
              </a:rPr>
              <a:t>1015:	1000 years of Arabic optics </a:t>
            </a:r>
          </a:p>
          <a:p>
            <a:endParaRPr kumimoji="0" lang="en-GB" sz="2400" dirty="0">
              <a:solidFill>
                <a:prstClr val="white"/>
              </a:solidFill>
            </a:endParaRPr>
          </a:p>
          <a:p>
            <a:r>
              <a:rPr kumimoji="0" lang="en-GB" sz="2400" dirty="0" smtClean="0">
                <a:solidFill>
                  <a:prstClr val="white"/>
                </a:solidFill>
              </a:rPr>
              <a:t>1815:	200 years of Fresnel’s theory of diffraction</a:t>
            </a:r>
          </a:p>
          <a:p>
            <a:endParaRPr kumimoji="0" lang="en-GB" sz="2400" dirty="0" smtClean="0">
              <a:solidFill>
                <a:prstClr val="white"/>
              </a:solidFill>
            </a:endParaRPr>
          </a:p>
          <a:p>
            <a:r>
              <a:rPr kumimoji="0" lang="en-GB" sz="2400" dirty="0" smtClean="0">
                <a:solidFill>
                  <a:prstClr val="white"/>
                </a:solidFill>
              </a:rPr>
              <a:t>1865:	150 years since Maxwell’s electrodynamics</a:t>
            </a:r>
          </a:p>
          <a:p>
            <a:endParaRPr kumimoji="0" lang="en-GB" sz="2400" dirty="0">
              <a:solidFill>
                <a:prstClr val="white"/>
              </a:solidFill>
            </a:endParaRPr>
          </a:p>
          <a:p>
            <a:r>
              <a:rPr kumimoji="0" lang="en-GB" sz="2400" dirty="0" smtClean="0">
                <a:solidFill>
                  <a:prstClr val="white"/>
                </a:solidFill>
              </a:rPr>
              <a:t>1915:	Einstein Centenary, General Relativity. </a:t>
            </a:r>
          </a:p>
          <a:p>
            <a:endParaRPr kumimoji="0" lang="en-GB" sz="2400" dirty="0" smtClean="0">
              <a:solidFill>
                <a:prstClr val="white"/>
              </a:solidFill>
            </a:endParaRPr>
          </a:p>
          <a:p>
            <a:r>
              <a:rPr kumimoji="0" lang="en-GB" sz="2400" dirty="0" smtClean="0">
                <a:solidFill>
                  <a:prstClr val="white"/>
                </a:solidFill>
              </a:rPr>
              <a:t>1965:	Big Bang, Penzias &amp; Wilson</a:t>
            </a:r>
            <a:br>
              <a:rPr kumimoji="0" lang="en-GB" sz="2400" dirty="0" smtClean="0">
                <a:solidFill>
                  <a:prstClr val="white"/>
                </a:solidFill>
              </a:rPr>
            </a:br>
            <a:r>
              <a:rPr kumimoji="0" lang="en-GB" sz="2400" dirty="0" smtClean="0">
                <a:solidFill>
                  <a:prstClr val="white"/>
                </a:solidFill>
              </a:rPr>
              <a:t>	Optical Fibre Technology, Charles Kao</a:t>
            </a:r>
            <a:endParaRPr kumimoji="0" lang="en-GB" sz="2400" dirty="0">
              <a:solidFill>
                <a:prstClr val="white"/>
              </a:solidFill>
            </a:endParaRPr>
          </a:p>
          <a:p>
            <a:endParaRPr kumimoji="0" lang="en-GB" sz="2400" dirty="0">
              <a:solidFill>
                <a:prstClr val="white"/>
              </a:solidFill>
            </a:endParaRPr>
          </a:p>
          <a:p>
            <a:endParaRPr kumimoji="0" lang="en-US" sz="2400" dirty="0">
              <a:solidFill>
                <a:prstClr val="white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740351" y="1556791"/>
            <a:ext cx="1080121" cy="4752529"/>
            <a:chOff x="7740351" y="1556791"/>
            <a:chExt cx="1080121" cy="47525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43" t="1890" r="9538" b="1196"/>
            <a:stretch/>
          </p:blipFill>
          <p:spPr bwMode="auto">
            <a:xfrm>
              <a:off x="7740351" y="1556791"/>
              <a:ext cx="1080121" cy="47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119579" y="4021150"/>
              <a:ext cx="823144" cy="578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488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276225" y="277813"/>
            <a:ext cx="8713788" cy="1008062"/>
          </a:xfrm>
        </p:spPr>
        <p:txBody>
          <a:bodyPr anchor="t"/>
          <a:lstStyle/>
          <a:p>
            <a:pPr algn="l" eaLnBrk="1" hangingPunct="1"/>
            <a:r>
              <a:rPr lang="en-US" sz="3600" b="1" dirty="0" smtClean="0">
                <a:solidFill>
                  <a:srgbClr val="0070C0"/>
                </a:solidFill>
                <a:latin typeface="Arial" charset="0"/>
              </a:rPr>
              <a:t>Opportunity for the future</a:t>
            </a:r>
            <a:endParaRPr lang="en-US" sz="2800" b="1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rot="5400000" flipH="1">
            <a:off x="4533695" y="-3512205"/>
            <a:ext cx="76611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IE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2502861"/>
            <a:ext cx="8520560" cy="340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185" y="1580167"/>
            <a:ext cx="6538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Four major focus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3" y="0"/>
            <a:ext cx="7180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96" y="0"/>
            <a:ext cx="6580208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44286" y="4435928"/>
            <a:ext cx="1023257" cy="6585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8584880">
            <a:off x="6685908" y="4700427"/>
            <a:ext cx="272265" cy="26712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Rectangle 7"/>
          <p:cNvSpPr/>
          <p:nvPr/>
        </p:nvSpPr>
        <p:spPr>
          <a:xfrm>
            <a:off x="5578818" y="5134780"/>
            <a:ext cx="2578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dirty="0">
                <a:solidFill>
                  <a:srgbClr val="FF0000"/>
                </a:solidFill>
              </a:rPr>
              <a:t>Invisible part of spectrum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6895442">
            <a:off x="3672158" y="3295436"/>
            <a:ext cx="272265" cy="26712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02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89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Key messages of Cosmic Light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6905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altLang="zh-HK" dirty="0">
                <a:solidFill>
                  <a:srgbClr val="FF0000"/>
                </a:solidFill>
              </a:rPr>
              <a:t>Photons</a:t>
            </a:r>
            <a:r>
              <a:rPr lang="en-US" altLang="zh-HK" dirty="0"/>
              <a:t> are light particles - electromagnetic messengers</a:t>
            </a:r>
          </a:p>
          <a:p>
            <a:pPr fontAlgn="base"/>
            <a:r>
              <a:rPr lang="en-US" altLang="zh-HK" dirty="0"/>
              <a:t>The Universe is permeated by light</a:t>
            </a:r>
          </a:p>
          <a:p>
            <a:pPr fontAlgn="base"/>
            <a:r>
              <a:rPr lang="en-US" altLang="zh-HK" dirty="0"/>
              <a:t>Our eyes are carefully tuned to the sunlight through evolution</a:t>
            </a:r>
          </a:p>
          <a:p>
            <a:pPr fontAlgn="base"/>
            <a:r>
              <a:rPr lang="en-US" altLang="zh-HK" dirty="0"/>
              <a:t>The </a:t>
            </a:r>
            <a:r>
              <a:rPr lang="en-US" altLang="zh-HK" dirty="0">
                <a:solidFill>
                  <a:srgbClr val="FF0000"/>
                </a:solidFill>
              </a:rPr>
              <a:t>electromagnetic spectrum</a:t>
            </a:r>
            <a:r>
              <a:rPr lang="en-US" altLang="zh-HK" dirty="0"/>
              <a:t> is much more than visible light</a:t>
            </a:r>
          </a:p>
          <a:p>
            <a:pPr fontAlgn="base"/>
            <a:r>
              <a:rPr lang="en-US" altLang="zh-HK" dirty="0">
                <a:solidFill>
                  <a:srgbClr val="FF0000"/>
                </a:solidFill>
              </a:rPr>
              <a:t>Telescopes</a:t>
            </a:r>
            <a:r>
              <a:rPr lang="en-US" altLang="zh-HK" dirty="0"/>
              <a:t> on ground and in space capture the elusive photos in different wavelengths</a:t>
            </a:r>
          </a:p>
          <a:p>
            <a:pPr fontAlgn="base"/>
            <a:r>
              <a:rPr lang="en-US" altLang="zh-HK" dirty="0"/>
              <a:t>The </a:t>
            </a:r>
            <a:r>
              <a:rPr lang="en-US" altLang="zh-HK" dirty="0" err="1"/>
              <a:t>colour</a:t>
            </a:r>
            <a:r>
              <a:rPr lang="en-US" altLang="zh-HK" dirty="0"/>
              <a:t> images we get from the telescopes represent a kind of hyper-realistic view of the Universe - far more sensitive than what our eyes can see, but not less “true” for that reason.</a:t>
            </a:r>
          </a:p>
          <a:p>
            <a:pPr fontAlgn="base"/>
            <a:r>
              <a:rPr lang="en-US" altLang="zh-HK" dirty="0">
                <a:solidFill>
                  <a:srgbClr val="FF0000"/>
                </a:solidFill>
              </a:rPr>
              <a:t>Light pollution </a:t>
            </a:r>
            <a:r>
              <a:rPr lang="en-US" altLang="zh-HK" dirty="0"/>
              <a:t>must be reduced to preserve our view of the Universe, and to save </a:t>
            </a:r>
            <a:r>
              <a:rPr lang="en-US" altLang="zh-HK" dirty="0" smtClean="0"/>
              <a:t>energy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680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Why international year?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Common goals</a:t>
            </a:r>
          </a:p>
          <a:p>
            <a:r>
              <a:rPr lang="en-US" altLang="zh-HK" dirty="0" smtClean="0"/>
              <a:t>Easy to attract unusual target group</a:t>
            </a:r>
          </a:p>
          <a:p>
            <a:r>
              <a:rPr lang="en-US" altLang="zh-HK" dirty="0" smtClean="0"/>
              <a:t>Thousands of shared resources</a:t>
            </a:r>
          </a:p>
          <a:p>
            <a:r>
              <a:rPr lang="en-US" altLang="zh-HK" dirty="0" smtClean="0"/>
              <a:t>Focal point to drive the community for doing outreach activities</a:t>
            </a:r>
          </a:p>
          <a:p>
            <a:pPr marL="0" indent="0">
              <a:buNone/>
            </a:pPr>
            <a:endParaRPr lang="en-US" altLang="zh-HK" dirty="0" smtClean="0"/>
          </a:p>
        </p:txBody>
      </p:sp>
      <p:sp>
        <p:nvSpPr>
          <p:cNvPr id="4" name="Rectangle 3"/>
          <p:cNvSpPr/>
          <p:nvPr/>
        </p:nvSpPr>
        <p:spPr>
          <a:xfrm>
            <a:off x="7475165" y="1701538"/>
            <a:ext cx="1666738" cy="861774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en-GB" altLang="zh-HK" sz="5000" dirty="0" smtClean="0">
                <a:solidFill>
                  <a:schemeClr val="bg1"/>
                </a:solidFill>
              </a:rPr>
              <a:t>Why?</a:t>
            </a:r>
            <a:endParaRPr lang="zh-HK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69439" y="1682155"/>
            <a:ext cx="1674561" cy="861774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en-GB" altLang="zh-HK" sz="5000" dirty="0" smtClean="0">
                <a:solidFill>
                  <a:schemeClr val="bg1"/>
                </a:solidFill>
              </a:rPr>
              <a:t>How?</a:t>
            </a:r>
            <a:endParaRPr lang="zh-HK" altLang="en-US" sz="5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9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3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4624" y="692808"/>
            <a:ext cx="3343935" cy="83099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u="sng" dirty="0"/>
              <a:t>Light: Beyond the Bulb</a:t>
            </a:r>
            <a:endParaRPr lang="ja-JP" altLang="en-US" sz="2400" dirty="0"/>
          </a:p>
          <a:p>
            <a:r>
              <a:rPr lang="en-US" altLang="ja-JP" sz="2400" dirty="0" smtClean="0"/>
              <a:t>Large Scale Exhibition</a:t>
            </a:r>
            <a:endParaRPr lang="ja-JP" alt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325855" y="5547990"/>
            <a:ext cx="35888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3000" dirty="0">
                <a:solidFill>
                  <a:schemeClr val="bg1"/>
                </a:solidFill>
              </a:rPr>
              <a:t>http://</a:t>
            </a:r>
            <a:r>
              <a:rPr lang="en-GB" altLang="zh-HK" sz="3000" dirty="0" smtClean="0">
                <a:solidFill>
                  <a:schemeClr val="bg1"/>
                </a:solidFill>
              </a:rPr>
              <a:t>lightexhibit.org</a:t>
            </a:r>
            <a:endParaRPr lang="zh-HK" altLang="en-US" sz="3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1732" y="6153352"/>
            <a:ext cx="2949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dirty="0">
                <a:solidFill>
                  <a:schemeClr val="bg1"/>
                </a:solidFill>
              </a:rPr>
              <a:t>Chair: Kimberly </a:t>
            </a:r>
            <a:r>
              <a:rPr lang="en-GB" altLang="zh-HK" dirty="0" err="1">
                <a:solidFill>
                  <a:schemeClr val="bg1"/>
                </a:solidFill>
              </a:rPr>
              <a:t>Kowal</a:t>
            </a:r>
            <a:r>
              <a:rPr lang="en-GB" altLang="zh-HK" dirty="0">
                <a:solidFill>
                  <a:schemeClr val="bg1"/>
                </a:solidFill>
              </a:rPr>
              <a:t> </a:t>
            </a:r>
            <a:r>
              <a:rPr lang="en-GB" altLang="zh-HK" dirty="0" err="1">
                <a:solidFill>
                  <a:schemeClr val="bg1"/>
                </a:solidFill>
              </a:rPr>
              <a:t>Arcand</a:t>
            </a:r>
            <a:endParaRPr lang="zh-HK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" y="520861"/>
            <a:ext cx="9132060" cy="58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romearthtotheuniverse.org/webimages/Event_Photos/u_tehran_3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567" y="0"/>
            <a:ext cx="4977830" cy="33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romearthtotheuniverse.org/webimages/Event_Photos/Verona_3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590" y="3318553"/>
            <a:ext cx="5083853" cy="38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fromearthtotheuniverse.org/webimages/Event_Photos/Wisconsin_2_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63" y="0"/>
            <a:ext cx="4424737" cy="33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fromearthtotheuniverse.org/webimages/Event_Photos/Nainital_4_l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63" y="3318552"/>
            <a:ext cx="5095173" cy="35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7730" y="950463"/>
            <a:ext cx="5872596" cy="83099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u="sng" dirty="0"/>
              <a:t>The </a:t>
            </a:r>
            <a:r>
              <a:rPr lang="en-US" altLang="ja-JP" sz="2400" u="sng" dirty="0" err="1"/>
              <a:t>Galileoscope</a:t>
            </a:r>
            <a:endParaRPr lang="ja-JP" altLang="en-US" sz="2400" dirty="0" smtClean="0"/>
          </a:p>
          <a:p>
            <a:r>
              <a:rPr lang="en-US" altLang="ja-JP" sz="2400" dirty="0" smtClean="0"/>
              <a:t>Good quality telescope at a reasonable price</a:t>
            </a:r>
            <a:endParaRPr lang="zh-HK" alt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318711" y="5643349"/>
            <a:ext cx="39278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3000" dirty="0"/>
              <a:t>http://galileoscope.org/</a:t>
            </a:r>
            <a:endParaRPr lang="zh-HK" alt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6582155" y="5276854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dirty="0"/>
              <a:t>Chair: Douglas N. </a:t>
            </a:r>
            <a:r>
              <a:rPr lang="en-GB" altLang="zh-HK" dirty="0" err="1"/>
              <a:t>Arion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717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endParaRPr lang="en-GB">
              <a:solidFill>
                <a:srgbClr val="898989"/>
              </a:solidFill>
            </a:endParaRPr>
          </a:p>
        </p:txBody>
      </p:sp>
      <p:pic>
        <p:nvPicPr>
          <p:cNvPr id="161796" name="Picture 2" descr="http://farm3.static.flickr.com/2535/4129397196_f39ee5319e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375" y="0"/>
            <a:ext cx="10017125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TextBox 4"/>
          <p:cNvSpPr txBox="1">
            <a:spLocks noChangeArrowheads="1"/>
          </p:cNvSpPr>
          <p:nvPr/>
        </p:nvSpPr>
        <p:spPr bwMode="auto">
          <a:xfrm>
            <a:off x="0" y="6072188"/>
            <a:ext cx="528637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A shipment of Galileoscopes arrives, USA, 23.11.09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farm3.static.flickr.com/2692/4089494215_086cf6cf5e_b.jpg"/>
          <p:cNvPicPr>
            <a:picLocks noChangeAspect="1" noChangeArrowheads="1"/>
          </p:cNvPicPr>
          <p:nvPr/>
        </p:nvPicPr>
        <p:blipFill>
          <a:blip r:embed="rId3"/>
          <a:srcRect t="12451" b="14307"/>
          <a:stretch>
            <a:fillRect/>
          </a:stretch>
        </p:blipFill>
        <p:spPr bwMode="auto">
          <a:xfrm>
            <a:off x="0" y="-1785938"/>
            <a:ext cx="9144000" cy="963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0" y="6072188"/>
            <a:ext cx="8072438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Observing the moon with a Galileoscope, Ghana, 05.10.09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dn.bigcartel.com/bigcartel/product_images/125107431/max_h-1000+max_w-1000/Universe-In-A-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6143"/>
            <a:ext cx="5923163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4664" y="5901035"/>
            <a:ext cx="16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/>
              <a:t>Online Tutorials</a:t>
            </a:r>
            <a:endParaRPr lang="zh-HK" altLang="en-US" dirty="0"/>
          </a:p>
        </p:txBody>
      </p:sp>
      <p:pic>
        <p:nvPicPr>
          <p:cNvPr id="1028" name="Picture 4" descr="https://encrypted-tbn1.gstatic.com/images?q=tbn:ANd9GcRIVfyr35JGOGqml4z5LWh7sT0Qx890PgQvjAwpgvSRVa8iF0E0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17" y="2816679"/>
            <a:ext cx="3396342" cy="19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3780" y="510179"/>
            <a:ext cx="844022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ja-JP" sz="2400" u="sng" dirty="0"/>
              <a:t>Cosmic Light </a:t>
            </a:r>
            <a:r>
              <a:rPr lang="en-US" altLang="ja-JP" sz="2400" u="sng" dirty="0" smtClean="0"/>
              <a:t>Awareness</a:t>
            </a:r>
            <a:endParaRPr lang="ja-JP" altLang="en-US" sz="2400" dirty="0"/>
          </a:p>
          <a:p>
            <a:r>
              <a:rPr lang="en-US" altLang="ja-JP" sz="2400" dirty="0" smtClean="0"/>
              <a:t>Education Kit, Dark Sky Awareness, </a:t>
            </a:r>
            <a:r>
              <a:rPr lang="en-US" altLang="ja-JP" sz="2400" dirty="0" err="1" smtClean="0"/>
              <a:t>DarkSky</a:t>
            </a:r>
            <a:r>
              <a:rPr lang="en-US" altLang="ja-JP" sz="2400" dirty="0" smtClean="0"/>
              <a:t> Apps, Online Tutorials</a:t>
            </a:r>
            <a:r>
              <a:rPr lang="ja-JP" altLang="en-US" sz="2400" dirty="0" smtClean="0"/>
              <a:t> </a:t>
            </a:r>
            <a:endParaRPr lang="ja-JP" alt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714162" y="5945556"/>
            <a:ext cx="210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Cosmic Light EDU </a:t>
            </a:r>
            <a:r>
              <a:rPr lang="en-US" altLang="zh-HK" dirty="0" smtClean="0"/>
              <a:t>kit</a:t>
            </a:r>
            <a:endParaRPr lang="zh-HK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643636" y="3244334"/>
            <a:ext cx="1856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mtClean="0"/>
              <a:t>Chair: Rosa Doran</a:t>
            </a:r>
            <a:endParaRPr lang="zh-HK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7090616" y="1472042"/>
            <a:ext cx="1753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dirty="0" smtClean="0"/>
              <a:t>PI: </a:t>
            </a:r>
            <a:r>
              <a:rPr lang="en-GB" altLang="zh-HK" dirty="0"/>
              <a:t>Rosa </a:t>
            </a:r>
            <a:r>
              <a:rPr lang="en-GB" altLang="zh-HK" dirty="0" smtClean="0"/>
              <a:t>Doran</a:t>
            </a:r>
          </a:p>
          <a:p>
            <a:r>
              <a:rPr lang="en-GB" altLang="zh-HK" dirty="0" err="1" smtClean="0"/>
              <a:t>CoI</a:t>
            </a:r>
            <a:r>
              <a:rPr lang="en-GB" altLang="zh-HK" dirty="0" smtClean="0"/>
              <a:t>: Pedro Russo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684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93"/>
            <a:ext cx="9144000" cy="66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5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93"/>
            <a:ext cx="9144000" cy="66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8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186"/>
            <a:ext cx="2980481" cy="5300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95" y="719651"/>
            <a:ext cx="2986405" cy="5310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47" y="730186"/>
            <a:ext cx="2980481" cy="5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0" y="291292"/>
            <a:ext cx="8795320" cy="6898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K" sz="3600" dirty="0" smtClean="0">
                <a:solidFill>
                  <a:prstClr val="white"/>
                </a:solidFill>
                <a:latin typeface="Calibri"/>
              </a:rPr>
              <a:t>IYA2009 Single Point of Contacts (</a:t>
            </a:r>
            <a:r>
              <a:rPr lang="en-US" altLang="zh-HK" sz="3600" dirty="0" err="1" smtClean="0">
                <a:solidFill>
                  <a:prstClr val="white"/>
                </a:solidFill>
                <a:latin typeface="Calibri"/>
              </a:rPr>
              <a:t>SPoCs</a:t>
            </a:r>
            <a:r>
              <a:rPr lang="en-US" altLang="zh-HK" sz="3600" dirty="0" smtClean="0">
                <a:solidFill>
                  <a:prstClr val="white"/>
                </a:solidFill>
                <a:latin typeface="Calibri"/>
              </a:rPr>
              <a:t>)</a:t>
            </a:r>
            <a:endParaRPr lang="zh-HK" altLang="en-US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8487" y="4539764"/>
            <a:ext cx="4114800" cy="1838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dirty="0" smtClean="0">
                <a:solidFill>
                  <a:prstClr val="white"/>
                </a:solidFill>
              </a:rPr>
              <a:t>Total number: </a:t>
            </a:r>
            <a:r>
              <a:rPr lang="en-US" altLang="zh-HK" dirty="0" smtClean="0">
                <a:solidFill>
                  <a:srgbClr val="FFFF00"/>
                </a:solidFill>
              </a:rPr>
              <a:t>148</a:t>
            </a:r>
          </a:p>
          <a:p>
            <a:r>
              <a:rPr lang="en-US" altLang="zh-HK" dirty="0" smtClean="0">
                <a:solidFill>
                  <a:prstClr val="white"/>
                </a:solidFill>
              </a:rPr>
              <a:t>Others: 40 international organizations and 28 global projects</a:t>
            </a:r>
            <a:endParaRPr lang="zh-HK" alt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838" y="5080395"/>
            <a:ext cx="34722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HK" sz="2400" dirty="0">
                <a:solidFill>
                  <a:prstClr val="white"/>
                </a:solidFill>
              </a:rPr>
              <a:t>Comparison: </a:t>
            </a:r>
          </a:p>
          <a:p>
            <a:r>
              <a:rPr kumimoji="0" lang="en-US" altLang="zh-HK" sz="2400" dirty="0">
                <a:solidFill>
                  <a:prstClr val="white"/>
                </a:solidFill>
              </a:rPr>
              <a:t>UN members: 195</a:t>
            </a:r>
          </a:p>
          <a:p>
            <a:r>
              <a:rPr kumimoji="0" lang="en-US" altLang="zh-HK" sz="2400" dirty="0">
                <a:solidFill>
                  <a:prstClr val="white"/>
                </a:solidFill>
              </a:rPr>
              <a:t>IAU National members: 73</a:t>
            </a:r>
          </a:p>
        </p:txBody>
      </p:sp>
    </p:spTree>
    <p:extLst>
      <p:ext uri="{BB962C8B-B14F-4D97-AF65-F5344CB8AC3E}">
        <p14:creationId xmlns:p14="http://schemas.microsoft.com/office/powerpoint/2010/main" val="19185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hysics.fau.edu/observatory/Images/SkyChanges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" y="737320"/>
            <a:ext cx="907013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2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KU\KE\Light Pollution\Simple Exhibitions\images\dnb_land_ocean_ice.2012.3600x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" y="1260680"/>
            <a:ext cx="9127300" cy="45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HKU\KE\Light Pollution\Simple Exhibitions\images\dnb_land_ocean_ice.2012.3600x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5534" y="-3327541"/>
            <a:ext cx="27858560" cy="139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7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97" y="3634683"/>
            <a:ext cx="4566099" cy="308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74" y="170062"/>
            <a:ext cx="4538235" cy="337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056" y="1638899"/>
            <a:ext cx="39452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</a:rPr>
              <a:t>The Liter of Light redesigns solar lighting for developing countries; this simple, two-step solar lighting technology creates local jobs, teaches green skills, and empowers local communities. </a:t>
            </a:r>
          </a:p>
          <a:p>
            <a:r>
              <a:rPr lang="en-US" altLang="zh-HK" dirty="0">
                <a:solidFill>
                  <a:schemeClr val="bg1"/>
                </a:solidFill>
              </a:rPr>
              <a:t>Using recycled plastic soda bottles, 10 milliliters of bleach, and distilled water, the bottle is placed through galvanized steel sheet roofs common to many developing countries. </a:t>
            </a:r>
          </a:p>
          <a:p>
            <a:r>
              <a:rPr lang="en-US" altLang="zh-HK" dirty="0">
                <a:solidFill>
                  <a:schemeClr val="bg1"/>
                </a:solidFill>
              </a:rPr>
              <a:t>Sunlight refracts through the bottle and bends to light the space below with 55 watts of brightness, saving an average of US $10 in electricity bills a month and 200 kilos of carbon a year. 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950" y="234006"/>
            <a:ext cx="3074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3200" b="1" dirty="0">
                <a:solidFill>
                  <a:schemeClr val="bg1"/>
                </a:solidFill>
              </a:rPr>
              <a:t>literoflight.org </a:t>
            </a:r>
            <a:endParaRPr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623" y="0"/>
            <a:ext cx="10286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81641" y="6216404"/>
            <a:ext cx="3820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Quality Lighting Teaching Kits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>
                <a:solidFill>
                  <a:schemeClr val="bg1"/>
                </a:solidFill>
              </a:rPr>
              <a:t>Shielding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jmu.edu/_images/planetarium/lighting-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4" y="1412776"/>
            <a:ext cx="875235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" y="1184600"/>
            <a:ext cx="9035643" cy="4772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3359" y="241150"/>
            <a:ext cx="5736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2800" dirty="0"/>
              <a:t>“Light Pollution” </a:t>
            </a:r>
            <a:r>
              <a:rPr lang="en-GB" altLang="zh-HK" sz="2800" dirty="0" smtClean="0"/>
              <a:t>of Radio Interference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028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09905" y="6429396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TW" sz="1200" dirty="0">
                <a:solidFill>
                  <a:srgbClr val="FFFFFF"/>
                </a:solidFill>
                <a:cs typeface="Arial" pitchFamily="34" charset="0"/>
              </a:rPr>
              <a:t>Credit: </a:t>
            </a:r>
            <a:r>
              <a:rPr kumimoji="0" lang="en-US" altLang="zh-TW" sz="1200" dirty="0" err="1">
                <a:solidFill>
                  <a:srgbClr val="FFFFFF"/>
                </a:solidFill>
                <a:cs typeface="Arial" pitchFamily="34" charset="0"/>
              </a:rPr>
              <a:t>Sze-leung</a:t>
            </a:r>
            <a:r>
              <a:rPr kumimoji="0" lang="en-US" altLang="zh-TW" sz="1200" dirty="0">
                <a:solidFill>
                  <a:srgbClr val="FFFFFF"/>
                </a:solidFill>
                <a:cs typeface="Arial" pitchFamily="34" charset="0"/>
              </a:rPr>
              <a:t> Cheung </a:t>
            </a:r>
            <a:endParaRPr kumimoji="0" lang="zh-TW" altLang="en-US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5273" y="257024"/>
            <a:ext cx="56509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HK" sz="3000" dirty="0" smtClean="0">
                <a:solidFill>
                  <a:srgbClr val="FFFFFF"/>
                </a:solidFill>
              </a:rPr>
              <a:t>Light Pollution for Policy Makers</a:t>
            </a:r>
            <a:endParaRPr kumimoji="0" lang="zh-HK" alt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0" y="-31693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spcBef>
                <a:spcPct val="0"/>
              </a:spcBef>
            </a:pPr>
            <a:r>
              <a:rPr kumimoji="0" lang="en-US" altLang="zh-HK" sz="2400" b="1" kern="0" dirty="0">
                <a:solidFill>
                  <a:srgbClr val="00FFFF"/>
                </a:solidFill>
                <a:cs typeface="Arial" charset="0"/>
                <a:sym typeface="Arial"/>
              </a:rPr>
              <a:t>Monthl</a:t>
            </a:r>
            <a:r>
              <a:rPr kumimoji="0" lang="en-US" altLang="zh-TW" sz="2400" b="1" kern="0" dirty="0">
                <a:solidFill>
                  <a:srgbClr val="00FFFF"/>
                </a:solidFill>
                <a:cs typeface="Arial" charset="0"/>
                <a:sym typeface="Arial"/>
              </a:rPr>
              <a:t>y variation of night sky brightness across </a:t>
            </a:r>
            <a:r>
              <a:rPr kumimoji="0" lang="en-US" altLang="zh-TW" sz="2400" b="1" kern="0" dirty="0" smtClean="0">
                <a:solidFill>
                  <a:srgbClr val="00FFFF"/>
                </a:solidFill>
                <a:cs typeface="Arial" charset="0"/>
                <a:sym typeface="Arial"/>
              </a:rPr>
              <a:t>HK sites</a:t>
            </a:r>
            <a:endParaRPr kumimoji="0" lang="en-US" altLang="zh-TW" sz="2400" b="1" kern="0" dirty="0">
              <a:solidFill>
                <a:srgbClr val="00FFFF"/>
              </a:solidFill>
              <a:cs typeface="Arial" charset="0"/>
              <a:sym typeface="Arial"/>
            </a:endParaRPr>
          </a:p>
        </p:txBody>
      </p:sp>
      <p:pic>
        <p:nvPicPr>
          <p:cNvPr id="27651" name="Picture 3" descr="monthly profil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8425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533525" y="531813"/>
            <a:ext cx="572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i="0" kern="0">
                <a:solidFill>
                  <a:srgbClr val="FFFFFF"/>
                </a:solidFill>
                <a:latin typeface="Arial" charset="0"/>
                <a:cs typeface="Arial"/>
                <a:sym typeface="Arial"/>
              </a:rPr>
              <a:t>Median value of </a:t>
            </a:r>
            <a:r>
              <a:rPr lang="en-US" altLang="zh-HK" sz="2000" i="0" kern="0">
                <a:solidFill>
                  <a:srgbClr val="FFFFFF"/>
                </a:solidFill>
                <a:latin typeface="Arial" charset="0"/>
                <a:cs typeface="Arial"/>
                <a:sym typeface="Arial"/>
              </a:rPr>
              <a:t>NSB</a:t>
            </a:r>
            <a:r>
              <a:rPr lang="en-US" altLang="zh-TW" sz="2000" i="0" kern="0">
                <a:solidFill>
                  <a:srgbClr val="FFFFFF"/>
                </a:solidFill>
                <a:latin typeface="Arial" charset="0"/>
                <a:cs typeface="Arial"/>
                <a:sym typeface="Arial"/>
              </a:rPr>
              <a:t> reading taken over 1 month</a:t>
            </a:r>
            <a:endParaRPr lang="en-US" altLang="zh-HK" sz="2000" i="0" kern="0">
              <a:solidFill>
                <a:srgbClr val="FFFFFF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9814" y="5300353"/>
            <a:ext cx="8578850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marL="355600" indent="-355600" eaLnBrk="1" hangingPunct="1">
              <a:buClr>
                <a:srgbClr val="3333FF"/>
              </a:buClr>
              <a:buFont typeface="+mj-lt"/>
              <a:buAutoNum type="arabicPeriod"/>
            </a:pP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Ranking </a:t>
            </a:r>
            <a:r>
              <a:rPr lang="en-US" altLang="zh-HK" sz="2000" b="1" i="0" kern="0" dirty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of different </a:t>
            </a: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sites, reflecting ambient lighting usage, stays </a:t>
            </a:r>
            <a:r>
              <a:rPr lang="en-US" altLang="zh-HK" sz="2000" b="1" i="0" kern="0" dirty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roughly the </a:t>
            </a: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same.</a:t>
            </a:r>
            <a:endParaRPr lang="en-US" altLang="zh-HK" sz="2000" b="1" i="0" kern="0" dirty="0">
              <a:solidFill>
                <a:srgbClr val="3333FF"/>
              </a:solidFill>
              <a:latin typeface="Arial" charset="0"/>
              <a:ea typeface="SimHei" pitchFamily="49" charset="-122"/>
              <a:cs typeface="Arial"/>
              <a:sym typeface="Arial"/>
            </a:endParaRPr>
          </a:p>
          <a:p>
            <a:pPr marL="355600" indent="-355600" eaLnBrk="1" hangingPunct="1">
              <a:buClr>
                <a:srgbClr val="3333FF"/>
              </a:buClr>
              <a:buFont typeface="+mj-lt"/>
              <a:buAutoNum type="arabicPeriod"/>
            </a:pP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Monthly </a:t>
            </a:r>
            <a:r>
              <a:rPr lang="en-US" altLang="zh-HK" sz="2000" b="1" i="0" kern="0" dirty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variation </a:t>
            </a: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at a particular site due </a:t>
            </a:r>
            <a:r>
              <a:rPr lang="en-US" altLang="zh-HK" sz="2000" b="1" i="0" kern="0" dirty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mostly to </a:t>
            </a:r>
            <a:r>
              <a:rPr lang="en-US" altLang="zh-HK" sz="2000" b="1" i="0" kern="0" dirty="0" smtClean="0">
                <a:solidFill>
                  <a:srgbClr val="3333FF"/>
                </a:solidFill>
                <a:latin typeface="Arial" charset="0"/>
                <a:ea typeface="SimHei" pitchFamily="49" charset="-122"/>
                <a:cs typeface="Arial"/>
                <a:sym typeface="Arial"/>
              </a:rPr>
              <a:t>meteorological or atmospheric factors such as cloud or particulate concentration. </a:t>
            </a:r>
            <a:endParaRPr lang="en-US" altLang="zh-HK" sz="2000" b="1" i="0" kern="0" dirty="0">
              <a:solidFill>
                <a:srgbClr val="3333FF"/>
              </a:solidFill>
              <a:latin typeface="Arial" charset="0"/>
              <a:ea typeface="SimHei" pitchFamily="49" charset="-122"/>
              <a:cs typeface="Arial"/>
              <a:sym typeface="Arial"/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3759200" y="1612900"/>
            <a:ext cx="76200" cy="1117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0" lang="zh-HK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854325" y="1277938"/>
            <a:ext cx="1987550" cy="339725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HK" sz="1400" i="0" kern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darker in summer</a:t>
            </a:r>
            <a:endParaRPr lang="en-US" altLang="zh-TW" sz="1400" i="0" kern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 flipV="1">
            <a:off x="5295900" y="1549400"/>
            <a:ext cx="774700" cy="12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0" lang="zh-HK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080125" y="1379538"/>
            <a:ext cx="1987550" cy="339725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HK" sz="1400" i="0" kern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brighter in spring</a:t>
            </a:r>
            <a:endParaRPr lang="en-US" altLang="zh-TW" sz="1400" i="0" kern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87" y="683443"/>
            <a:ext cx="3581243" cy="6174557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95250" y="0"/>
            <a:ext cx="8896350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Arial"/>
              <a:buNone/>
            </a:pPr>
            <a:r>
              <a:rPr lang="en-US" sz="3200" b="1" kern="0" dirty="0" smtClean="0">
                <a:solidFill>
                  <a:srgbClr val="00FFFF"/>
                </a:solidFill>
                <a:ea typeface="Arial"/>
                <a:cs typeface="Arial"/>
                <a:sym typeface="Arial"/>
              </a:rPr>
              <a:t>Set up Global Monitoring </a:t>
            </a:r>
            <a:r>
              <a:rPr lang="en-US" sz="3200" b="1" kern="0" dirty="0">
                <a:solidFill>
                  <a:srgbClr val="00FFFF"/>
                </a:solidFill>
                <a:ea typeface="Arial"/>
                <a:cs typeface="Arial"/>
                <a:sym typeface="Arial"/>
              </a:rPr>
              <a:t>Stations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idx="4294967295"/>
          </p:nvPr>
        </p:nvSpPr>
        <p:spPr>
          <a:xfrm>
            <a:off x="5543705" y="1135294"/>
            <a:ext cx="3254125" cy="461336"/>
          </a:xfrm>
        </p:spPr>
        <p:txBody>
          <a:bodyPr/>
          <a:lstStyle/>
          <a:p>
            <a:pPr marL="0" indent="0">
              <a:buNone/>
            </a:pPr>
            <a:r>
              <a:rPr lang="en-US" altLang="zh-HK" sz="2000" dirty="0" smtClean="0"/>
              <a:t>Sky Quality Meter - LE</a:t>
            </a:r>
          </a:p>
        </p:txBody>
      </p:sp>
      <p:pic>
        <p:nvPicPr>
          <p:cNvPr id="3074" name="Picture 2" descr="http://unihedron.com/projects/sqm-le/whatyouget+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6" y="4774622"/>
            <a:ext cx="4460354" cy="16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Placeholder 2"/>
          <p:cNvSpPr>
            <a:spLocks noGrp="1"/>
          </p:cNvSpPr>
          <p:nvPr>
            <p:ph type="body" idx="4294967295"/>
          </p:nvPr>
        </p:nvSpPr>
        <p:spPr>
          <a:xfrm>
            <a:off x="5527689" y="1721019"/>
            <a:ext cx="3066644" cy="677996"/>
          </a:xfrm>
        </p:spPr>
        <p:txBody>
          <a:bodyPr/>
          <a:lstStyle/>
          <a:p>
            <a:pPr marL="0" indent="0">
              <a:buNone/>
            </a:pPr>
            <a:r>
              <a:rPr lang="en-US" altLang="zh-HK" sz="2400" dirty="0" smtClean="0"/>
              <a:t>400 USD each</a:t>
            </a:r>
            <a:endParaRPr lang="zh-HK" altLang="en-US" sz="2400" dirty="0"/>
          </a:p>
        </p:txBody>
      </p:sp>
      <p:pic>
        <p:nvPicPr>
          <p:cNvPr id="36" name="Picture 2" descr="C:\Documents and Settings\nightsky\Desktop\Ryan\Dropbox\OORT\Program\PressRelease\nsnmap_l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6" y="1041818"/>
            <a:ext cx="4482690" cy="350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86703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4915" y="305925"/>
            <a:ext cx="5875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000" dirty="0">
                <a:solidFill>
                  <a:prstClr val="white"/>
                </a:solidFill>
              </a:rPr>
              <a:t>Number of People Reached</a:t>
            </a:r>
            <a:endParaRPr lang="zh-HK" altLang="en-US" sz="40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127" y="1862663"/>
            <a:ext cx="86508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13800" dirty="0">
                <a:solidFill>
                  <a:prstClr val="white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815 million </a:t>
            </a:r>
            <a:endParaRPr lang="en-US" altLang="zh-HK" sz="13800" dirty="0" smtClean="0">
              <a:solidFill>
                <a:prstClr val="white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  <a:p>
            <a:pPr algn="ctr"/>
            <a:r>
              <a:rPr lang="en-US" altLang="zh-HK" sz="4400" dirty="0" smtClean="0">
                <a:solidFill>
                  <a:prstClr val="white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worldwide</a:t>
            </a:r>
            <a:endParaRPr lang="zh-HK" altLang="en-US" sz="4400" dirty="0">
              <a:solidFill>
                <a:prstClr val="white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8920" y="5869380"/>
            <a:ext cx="2407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>
                <a:solidFill>
                  <a:prstClr val="white"/>
                </a:solidFill>
              </a:rPr>
              <a:t>~50% reports</a:t>
            </a:r>
            <a:endParaRPr lang="zh-HK" alt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131585"/>
            <a:ext cx="68961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100 Hours of Light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523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HK" sz="2800" b="1" dirty="0"/>
              <a:t>Friday to Monday / 25-28 September 2015 </a:t>
            </a:r>
            <a:endParaRPr lang="en-US" altLang="zh-HK" sz="2800" dirty="0"/>
          </a:p>
          <a:p>
            <a:r>
              <a:rPr lang="en-US" altLang="zh-HK" sz="2800" dirty="0"/>
              <a:t>Friday 25 September Researchers’ Night in Europe </a:t>
            </a:r>
          </a:p>
          <a:p>
            <a:r>
              <a:rPr lang="en-US" altLang="zh-HK" sz="2800" dirty="0"/>
              <a:t>Monday 28 September Total Lunar Eclipse 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03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Global Open Lab Day (GOLD)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523"/>
            <a:ext cx="8229600" cy="4525963"/>
          </a:xfrm>
        </p:spPr>
        <p:txBody>
          <a:bodyPr>
            <a:normAutofit/>
          </a:bodyPr>
          <a:lstStyle/>
          <a:p>
            <a:r>
              <a:rPr lang="en-GB" altLang="zh-HK" sz="2800" dirty="0"/>
              <a:t>9-25 May </a:t>
            </a:r>
            <a:r>
              <a:rPr lang="en-GB" altLang="zh-HK" sz="2800" dirty="0" smtClean="0"/>
              <a:t>2015, any date, any time, any where</a:t>
            </a:r>
            <a:endParaRPr lang="zh-HK" altLang="en-US" sz="2800" dirty="0"/>
          </a:p>
        </p:txBody>
      </p:sp>
      <p:pic>
        <p:nvPicPr>
          <p:cNvPr id="3074" name="Picture 2" descr="http://cdn.phys.org/newman/gfx/news/hires/2012/24armedgi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9" y="1894100"/>
            <a:ext cx="3658381" cy="31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so.org/public/archives/images/newsfeature/eso994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06" y="5032009"/>
            <a:ext cx="3698625" cy="151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pie.org/Images/Graphics/Newsroom/Imported/1570/1570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31" y="1853004"/>
            <a:ext cx="4686276" cy="46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58" y="1480457"/>
            <a:ext cx="4577635" cy="43216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491343"/>
            <a:ext cx="4349424" cy="4201886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www.iau.org/iyl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875122" y="1728086"/>
            <a:ext cx="1119883" cy="513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Oval 13"/>
          <p:cNvSpPr/>
          <p:nvPr/>
        </p:nvSpPr>
        <p:spPr>
          <a:xfrm>
            <a:off x="3267642" y="1787957"/>
            <a:ext cx="1119883" cy="513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00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smiclight_trailer.mp4">
            <a:hlinkClick r:id="" action="ppaction://media"/>
          </p:cNvPr>
          <p:cNvPicPr>
            <a:picLocks noGrp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32938"/>
            <a:ext cx="9144000" cy="5143952"/>
          </a:xfrm>
        </p:spPr>
      </p:pic>
    </p:spTree>
    <p:extLst>
      <p:ext uri="{BB962C8B-B14F-4D97-AF65-F5344CB8AC3E}">
        <p14:creationId xmlns:p14="http://schemas.microsoft.com/office/powerpoint/2010/main" val="1639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8" y="180131"/>
            <a:ext cx="4022203" cy="2262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75" y="28987"/>
            <a:ext cx="4109014" cy="2181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6" y="2293183"/>
            <a:ext cx="4311684" cy="2066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86" y="2367022"/>
            <a:ext cx="4379459" cy="2152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8" y="4461563"/>
            <a:ext cx="3894880" cy="2190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75" y="4359265"/>
            <a:ext cx="4068502" cy="22885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6298" y="1882175"/>
            <a:ext cx="6357702" cy="861774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en-GB" altLang="zh-HK" sz="5000" dirty="0" smtClean="0">
                <a:solidFill>
                  <a:schemeClr val="bg1"/>
                </a:solidFill>
              </a:rPr>
              <a:t>You can make it happen</a:t>
            </a:r>
            <a:endParaRPr lang="zh-HK" alt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63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780"/>
            <a:ext cx="4078840" cy="713858"/>
          </a:xfrm>
        </p:spPr>
        <p:txBody>
          <a:bodyPr>
            <a:normAutofit/>
          </a:bodyPr>
          <a:lstStyle/>
          <a:p>
            <a:r>
              <a:rPr lang="en-US" altLang="zh-HK" sz="3200" dirty="0" smtClean="0"/>
              <a:t>IYL Nodes</a:t>
            </a:r>
            <a:endParaRPr lang="zh-HK" alt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369032"/>
            <a:ext cx="4503602" cy="4374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43" y="1376737"/>
            <a:ext cx="4457157" cy="42689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32279" y="755151"/>
            <a:ext cx="4078840" cy="660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dirty="0" smtClean="0"/>
              <a:t>IAU NOCs</a:t>
            </a:r>
            <a:endParaRPr lang="zh-HK" alt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2655657" y="159784"/>
            <a:ext cx="3984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2800" b="1" dirty="0"/>
              <a:t>Communication Channels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12294" y="5849625"/>
            <a:ext cx="2601203" cy="713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000" dirty="0" smtClean="0"/>
              <a:t>IAU Office for Astronomy Outreach</a:t>
            </a:r>
            <a:endParaRPr lang="zh-HK" alt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0211" y="5981273"/>
            <a:ext cx="4078840" cy="713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200" dirty="0" smtClean="0"/>
              <a:t>Project PIs</a:t>
            </a:r>
            <a:endParaRPr lang="zh-HK" altLang="en-US" sz="3200" dirty="0"/>
          </a:p>
        </p:txBody>
      </p:sp>
      <p:pic>
        <p:nvPicPr>
          <p:cNvPr id="11" name="Picture 2" descr="http://www.iau.org/static/archives/images/medium/oao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34" y="5578867"/>
            <a:ext cx="1144885" cy="11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879811" y="4729713"/>
            <a:ext cx="4264189" cy="514502"/>
          </a:xfrm>
          <a:prstGeom prst="rect">
            <a:avLst/>
          </a:prstGeom>
          <a:solidFill>
            <a:srgbClr val="FF0000">
              <a:alpha val="85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0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directory.iau.org</a:t>
            </a: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" y="0"/>
            <a:ext cx="5556120" cy="136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454" y="666552"/>
            <a:ext cx="3033247" cy="3066354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HK" dirty="0" smtClean="0"/>
              <a:t>IAU Directory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World</a:t>
            </a:r>
            <a:r>
              <a:rPr lang="zh-TW" altLang="en-US" dirty="0" smtClean="0"/>
              <a:t> </a:t>
            </a:r>
            <a:r>
              <a:rPr lang="en-US" altLang="zh-TW" dirty="0" smtClean="0"/>
              <a:t>Astronomy</a:t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HK" altLang="en-US" sz="2222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6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0244" y="667429"/>
            <a:ext cx="496553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prstClr val="white"/>
                </a:solidFill>
              </a:rPr>
              <a:t>Contact us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8023" y="2599361"/>
            <a:ext cx="8229600" cy="231168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800" dirty="0" smtClean="0">
                <a:solidFill>
                  <a:prstClr val="white"/>
                </a:solidFill>
              </a:rPr>
              <a:t/>
            </a:r>
            <a:br>
              <a:rPr lang="en-US" altLang="ja-JP" sz="2800" dirty="0" smtClean="0">
                <a:solidFill>
                  <a:prstClr val="white"/>
                </a:solidFill>
              </a:rPr>
            </a:br>
            <a:r>
              <a:rPr lang="en-US" altLang="ja-JP" sz="2800" dirty="0">
                <a:solidFill>
                  <a:prstClr val="white"/>
                </a:solidFill>
              </a:rPr>
              <a:t>outreach@iau.org</a:t>
            </a:r>
            <a:br>
              <a:rPr lang="en-US" altLang="ja-JP" sz="2800" dirty="0">
                <a:solidFill>
                  <a:prstClr val="white"/>
                </a:solidFill>
              </a:rPr>
            </a:br>
            <a:r>
              <a:rPr lang="en-US" altLang="ja-JP" sz="2800" dirty="0">
                <a:solidFill>
                  <a:prstClr val="white"/>
                </a:solidFill>
              </a:rPr>
              <a:t>www.iau.org/public</a:t>
            </a:r>
          </a:p>
          <a:p>
            <a:pPr marL="0" indent="0">
              <a:buFont typeface="Arial" pitchFamily="34" charset="0"/>
              <a:buNone/>
            </a:pPr>
            <a:endParaRPr lang="en-US" altLang="ja-JP" sz="2800" dirty="0" smtClean="0">
              <a:solidFill>
                <a:prstClr val="white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2800" dirty="0" smtClean="0">
                <a:solidFill>
                  <a:prstClr val="white"/>
                </a:solidFill>
              </a:rPr>
              <a:t>facebook.com/</a:t>
            </a:r>
            <a:r>
              <a:rPr lang="en-US" altLang="ja-JP" sz="2800" dirty="0" err="1" smtClean="0">
                <a:solidFill>
                  <a:prstClr val="white"/>
                </a:solidFill>
              </a:rPr>
              <a:t>InternationalAstronomicalUnion</a:t>
            </a:r>
            <a:endParaRPr lang="zh-HK" altLang="en-US" sz="2800" dirty="0">
              <a:solidFill>
                <a:prstClr val="white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2800" dirty="0" smtClean="0">
                <a:solidFill>
                  <a:prstClr val="white"/>
                </a:solidFill>
              </a:rPr>
              <a:t>Twitter: @</a:t>
            </a:r>
            <a:r>
              <a:rPr lang="en-US" altLang="ja-JP" sz="2800" dirty="0" err="1" smtClean="0">
                <a:solidFill>
                  <a:prstClr val="white"/>
                </a:solidFill>
              </a:rPr>
              <a:t>IAU_org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altLang="ja-JP" sz="28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stronomy2009.org/static/archives/images/screen/iya0904a.jpg"/>
          <p:cNvPicPr>
            <a:picLocks noChangeAspect="1" noChangeArrowheads="1"/>
          </p:cNvPicPr>
          <p:nvPr/>
        </p:nvPicPr>
        <p:blipFill>
          <a:blip r:embed="rId3"/>
          <a:srcRect l="8330" r="28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6072188"/>
            <a:ext cx="7643813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Amateur astronomers, Iran, 05.04.09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arm3.static.flickr.com/2746/4072854438_9bcef09c5a_b.jpg"/>
          <p:cNvPicPr>
            <a:picLocks noChangeAspect="1" noChangeArrowheads="1"/>
          </p:cNvPicPr>
          <p:nvPr/>
        </p:nvPicPr>
        <p:blipFill>
          <a:blip r:embed="rId3"/>
          <a:srcRect l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6072188"/>
            <a:ext cx="8358188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Galilean Nights, Kazim Karabekir, Turkey, 22.10.09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T:\IYA\SPoCs\Iraq\200904037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0" y="6072188"/>
            <a:ext cx="5143500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Astronomical exhibit, Baghdad, Iraq, August 2009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T:\IYA\talks_meetings\Closing_'10\621088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0" y="6072188"/>
            <a:ext cx="8072438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NeueLT Com 45 Lt" pitchFamily="34" charset="0"/>
              </a:rPr>
              <a:t>University lecture at the Eduardo Mondlane University, Maputo, Mozambique, July 2009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新細明體" pitchFamily="1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Office 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8590</TotalTime>
  <Words>1008</Words>
  <Application>Microsoft Office PowerPoint</Application>
  <PresentationFormat>On-screen Show (4:3)</PresentationFormat>
  <Paragraphs>175</Paragraphs>
  <Slides>57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57</vt:i4>
      </vt:variant>
    </vt:vector>
  </HeadingPairs>
  <TitlesOfParts>
    <vt:vector size="83" baseType="lpstr">
      <vt:lpstr>Arial Unicode MS</vt:lpstr>
      <vt:lpstr>HelveticaNeueLT Com 45 Lt</vt:lpstr>
      <vt:lpstr>ＭＳ Ｐゴシック</vt:lpstr>
      <vt:lpstr>新細明體</vt:lpstr>
      <vt:lpstr>SimHei</vt:lpstr>
      <vt:lpstr>Arial</vt:lpstr>
      <vt:lpstr>Calibri</vt:lpstr>
      <vt:lpstr>Calibri Light</vt:lpstr>
      <vt:lpstr>Courier New</vt:lpstr>
      <vt:lpstr>Times New Roman</vt:lpstr>
      <vt:lpstr>Wingdings</vt:lpstr>
      <vt:lpstr>3_Office Theme</vt:lpstr>
      <vt:lpstr>4_Office Theme</vt:lpstr>
      <vt:lpstr>9_Office Theme</vt:lpstr>
      <vt:lpstr>1_Office Theme</vt:lpstr>
      <vt:lpstr>5_Office Theme</vt:lpstr>
      <vt:lpstr>12_Office Theme</vt:lpstr>
      <vt:lpstr>13_Office Theme</vt:lpstr>
      <vt:lpstr>1_預設簡報設計</vt:lpstr>
      <vt:lpstr>14_Office Theme</vt:lpstr>
      <vt:lpstr>15_Office Theme</vt:lpstr>
      <vt:lpstr>Office Theme</vt:lpstr>
      <vt:lpstr>2_Office Theme</vt:lpstr>
      <vt:lpstr>Default Design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100+ partners from 85 countries </vt:lpstr>
      <vt:lpstr>Anniversaries in 2015</vt:lpstr>
      <vt:lpstr>Opportunity for the future</vt:lpstr>
      <vt:lpstr>PowerPoint Presentation</vt:lpstr>
      <vt:lpstr>PowerPoint Presentation</vt:lpstr>
      <vt:lpstr>PowerPoint Presentation</vt:lpstr>
      <vt:lpstr>PowerPoint Presentation</vt:lpstr>
      <vt:lpstr>Key messages of Cosmic Light</vt:lpstr>
      <vt:lpstr>Why international year?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Shielding</vt:lpstr>
      <vt:lpstr>PowerPoint Presentation</vt:lpstr>
      <vt:lpstr>PowerPoint Presentation</vt:lpstr>
      <vt:lpstr>PowerPoint Presentation</vt:lpstr>
      <vt:lpstr>PowerPoint Presentation</vt:lpstr>
      <vt:lpstr>100 Hours of Light</vt:lpstr>
      <vt:lpstr>Global Open Lab Day (GOLD)</vt:lpstr>
      <vt:lpstr>www.iau.org/iyl</vt:lpstr>
      <vt:lpstr>PowerPoint Presentation</vt:lpstr>
      <vt:lpstr>PowerPoint Presentation</vt:lpstr>
      <vt:lpstr>IYL Nodes</vt:lpstr>
      <vt:lpstr>IAU Directory for World Astronomy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IAU Office for Astronomy Outreach</dc:title>
  <dc:creator>Sze-leung Cheung</dc:creator>
  <cp:lastModifiedBy>Sze-leung Cheung</cp:lastModifiedBy>
  <cp:revision>476</cp:revision>
  <dcterms:created xsi:type="dcterms:W3CDTF">2014-09-03T13:27:19Z</dcterms:created>
  <dcterms:modified xsi:type="dcterms:W3CDTF">2015-01-06T23:45:16Z</dcterms:modified>
</cp:coreProperties>
</file>