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44" r:id="rId5"/>
    <p:sldMasterId id="2147483751" r:id="rId6"/>
    <p:sldMasterId id="2147483753" r:id="rId7"/>
    <p:sldMasterId id="2147483765" r:id="rId8"/>
    <p:sldMasterId id="2147483777" r:id="rId9"/>
    <p:sldMasterId id="2147483789" r:id="rId10"/>
  </p:sldMasterIdLst>
  <p:notesMasterIdLst>
    <p:notesMasterId r:id="rId54"/>
  </p:notesMasterIdLst>
  <p:sldIdLst>
    <p:sldId id="296" r:id="rId11"/>
    <p:sldId id="351" r:id="rId12"/>
    <p:sldId id="299" r:id="rId13"/>
    <p:sldId id="298" r:id="rId14"/>
    <p:sldId id="323" r:id="rId15"/>
    <p:sldId id="325" r:id="rId16"/>
    <p:sldId id="322" r:id="rId17"/>
    <p:sldId id="324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03" r:id="rId43"/>
    <p:sldId id="350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8" r:id="rId52"/>
    <p:sldId id="321" r:id="rId53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425" y="-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886F5-67DF-4404-B740-F8CFAA983B8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A1D41-05C5-418E-9B95-8895DFD6AD9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6198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53385-4C78-4001-A6FA-6258DB6C13FB}" type="slidenum">
              <a:rPr lang="en-US" altLang="zh-TW">
                <a:solidFill>
                  <a:prstClr val="black"/>
                </a:solidFill>
              </a:rPr>
              <a:pPr/>
              <a:t>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i="0" u="none" strike="noStrike" kern="1200" dirty="0" smtClean="0">
                <a:solidFill>
                  <a:schemeClr val="lt1"/>
                </a:solidFill>
                <a:latin typeface="Arial"/>
                <a:ea typeface="+mn-ea"/>
              </a:rPr>
              <a:t>Publication of the book "Dim-It“</a:t>
            </a:r>
            <a:endParaRPr lang="zh-TW" altLang="zh-TW" sz="1200" b="0" i="0" u="none" strike="noStrike" dirty="0" smtClean="0">
              <a:latin typeface="Arial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altLang="zh-TW" sz="1200" b="1" i="0" u="none" strike="noStrike" kern="1200" dirty="0" smtClean="0">
              <a:solidFill>
                <a:schemeClr val="lt1"/>
              </a:solidFill>
              <a:latin typeface="Arial"/>
              <a:ea typeface="+mn-ea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i="1" u="none" strike="noStrike" kern="1200" dirty="0" smtClean="0">
                <a:solidFill>
                  <a:schemeClr val="lt1"/>
                </a:solidFill>
                <a:latin typeface="Arial"/>
                <a:ea typeface="+mn-ea"/>
              </a:rPr>
              <a:t>[The</a:t>
            </a:r>
            <a:r>
              <a:rPr lang="en-US" altLang="zh-TW" sz="1200" b="1" i="1" u="none" strike="noStrike" kern="1200" baseline="0" dirty="0" smtClean="0">
                <a:solidFill>
                  <a:schemeClr val="lt1"/>
                </a:solidFill>
                <a:latin typeface="Arial"/>
                <a:ea typeface="+mn-ea"/>
              </a:rPr>
              <a:t> first book solely for light pollution in Hong Kong, featured many stories]</a:t>
            </a:r>
            <a:endParaRPr lang="zh-TW" altLang="zh-TW" sz="1200" b="1" i="1" u="none" strike="noStrike" kern="1200" dirty="0" smtClean="0">
              <a:solidFill>
                <a:schemeClr val="lt1"/>
              </a:solidFill>
              <a:latin typeface="Arial"/>
              <a:ea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i="0" u="none" strike="noStrike" kern="1200" dirty="0" smtClean="0">
                <a:solidFill>
                  <a:schemeClr val="dk1"/>
                </a:solidFill>
                <a:latin typeface="Arial"/>
                <a:ea typeface="+mn-ea"/>
              </a:rPr>
              <a:t>Dim It 2008</a:t>
            </a:r>
            <a:endParaRPr lang="zh-TW" altLang="zh-TW" sz="1200" b="0" i="0" u="none" strike="noStrike" dirty="0" smtClean="0">
              <a:latin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i="1" u="none" strike="noStrike" kern="1200" dirty="0" smtClean="0">
                <a:solidFill>
                  <a:schemeClr val="dk1"/>
                </a:solidFill>
                <a:latin typeface="Arial"/>
                <a:ea typeface="+mn-ea"/>
              </a:rPr>
              <a:t>[142 buildings light off for 1 hour</a:t>
            </a:r>
            <a:r>
              <a:rPr lang="en-US" altLang="zh-TW" sz="1200" b="0" i="1" u="none" strike="noStrike" kern="1200" baseline="0" dirty="0" smtClean="0">
                <a:solidFill>
                  <a:schemeClr val="dk1"/>
                </a:solidFill>
                <a:latin typeface="Arial"/>
                <a:ea typeface="+mn-ea"/>
              </a:rPr>
              <a:t>]</a:t>
            </a:r>
            <a:endParaRPr lang="zh-TW" altLang="zh-TW" sz="1200" b="0" i="0" u="none" strike="noStrike" kern="1200" dirty="0" smtClean="0">
              <a:solidFill>
                <a:schemeClr val="dk1"/>
              </a:solidFill>
              <a:latin typeface="Arial"/>
              <a:ea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23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i="0" u="none" strike="noStrike" kern="1200" dirty="0" smtClean="0">
                <a:solidFill>
                  <a:schemeClr val="lt1"/>
                </a:solidFill>
                <a:latin typeface="Arial"/>
                <a:ea typeface="+mn-ea"/>
              </a:rPr>
              <a:t>Publication of the book "Dim-It“</a:t>
            </a:r>
            <a:endParaRPr lang="zh-TW" altLang="zh-TW" sz="1200" b="0" i="0" u="none" strike="noStrike" dirty="0" smtClean="0">
              <a:latin typeface="Arial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altLang="zh-TW" sz="1200" b="1" i="0" u="none" strike="noStrike" kern="1200" dirty="0" smtClean="0">
              <a:solidFill>
                <a:schemeClr val="lt1"/>
              </a:solidFill>
              <a:latin typeface="Arial"/>
              <a:ea typeface="+mn-ea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i="1" u="none" strike="noStrike" kern="1200" dirty="0" smtClean="0">
                <a:solidFill>
                  <a:schemeClr val="lt1"/>
                </a:solidFill>
                <a:latin typeface="Arial"/>
                <a:ea typeface="+mn-ea"/>
              </a:rPr>
              <a:t>[The</a:t>
            </a:r>
            <a:r>
              <a:rPr lang="en-US" altLang="zh-TW" sz="1200" b="1" i="1" u="none" strike="noStrike" kern="1200" baseline="0" dirty="0" smtClean="0">
                <a:solidFill>
                  <a:schemeClr val="lt1"/>
                </a:solidFill>
                <a:latin typeface="Arial"/>
                <a:ea typeface="+mn-ea"/>
              </a:rPr>
              <a:t> first book solely for light pollution in Hong Kong, featured many stories]</a:t>
            </a:r>
            <a:endParaRPr lang="zh-TW" altLang="zh-TW" sz="1200" b="1" i="1" u="none" strike="noStrike" kern="1200" dirty="0" smtClean="0">
              <a:solidFill>
                <a:schemeClr val="lt1"/>
              </a:solidFill>
              <a:latin typeface="Arial"/>
              <a:ea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i="0" u="none" strike="noStrike" kern="1200" dirty="0" smtClean="0">
                <a:solidFill>
                  <a:schemeClr val="dk1"/>
                </a:solidFill>
                <a:latin typeface="Arial"/>
                <a:ea typeface="+mn-ea"/>
              </a:rPr>
              <a:t>Dim It 2008</a:t>
            </a:r>
            <a:endParaRPr lang="zh-TW" altLang="zh-TW" sz="1200" b="0" i="0" u="none" strike="noStrike" dirty="0" smtClean="0">
              <a:latin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i="1" u="none" strike="noStrike" kern="1200" dirty="0" smtClean="0">
                <a:solidFill>
                  <a:schemeClr val="dk1"/>
                </a:solidFill>
                <a:latin typeface="Arial"/>
                <a:ea typeface="+mn-ea"/>
              </a:rPr>
              <a:t>[142 buildings light off for 1 hour</a:t>
            </a:r>
            <a:r>
              <a:rPr lang="en-US" altLang="zh-TW" sz="1200" b="0" i="1" u="none" strike="noStrike" kern="1200" baseline="0" dirty="0" smtClean="0">
                <a:solidFill>
                  <a:schemeClr val="dk1"/>
                </a:solidFill>
                <a:latin typeface="Arial"/>
                <a:ea typeface="+mn-ea"/>
              </a:rPr>
              <a:t>]</a:t>
            </a:r>
            <a:endParaRPr lang="zh-TW" altLang="zh-TW" sz="1200" b="0" i="0" u="none" strike="noStrike" kern="1200" dirty="0" smtClean="0">
              <a:solidFill>
                <a:schemeClr val="dk1"/>
              </a:solidFill>
              <a:latin typeface="Arial"/>
              <a:ea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i="0" u="none" strike="noStrike" kern="1200" dirty="0" smtClean="0">
                <a:solidFill>
                  <a:schemeClr val="lt1"/>
                </a:solidFill>
                <a:latin typeface="Arial"/>
                <a:ea typeface="+mn-ea"/>
              </a:rPr>
              <a:t>Publication of the book "Dim-It“</a:t>
            </a:r>
            <a:endParaRPr lang="zh-TW" altLang="zh-TW" sz="1200" b="0" i="0" u="none" strike="noStrike" dirty="0" smtClean="0">
              <a:latin typeface="Arial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altLang="zh-TW" sz="1200" b="1" i="0" u="none" strike="noStrike" kern="1200" dirty="0" smtClean="0">
              <a:solidFill>
                <a:schemeClr val="lt1"/>
              </a:solidFill>
              <a:latin typeface="Arial"/>
              <a:ea typeface="+mn-ea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i="1" u="none" strike="noStrike" kern="1200" dirty="0" smtClean="0">
                <a:solidFill>
                  <a:schemeClr val="lt1"/>
                </a:solidFill>
                <a:latin typeface="Arial"/>
                <a:ea typeface="+mn-ea"/>
              </a:rPr>
              <a:t>[The</a:t>
            </a:r>
            <a:r>
              <a:rPr lang="en-US" altLang="zh-TW" sz="1200" b="1" i="1" u="none" strike="noStrike" kern="1200" baseline="0" dirty="0" smtClean="0">
                <a:solidFill>
                  <a:schemeClr val="lt1"/>
                </a:solidFill>
                <a:latin typeface="Arial"/>
                <a:ea typeface="+mn-ea"/>
              </a:rPr>
              <a:t> first book solely for light pollution in Hong Kong, featured many stories]</a:t>
            </a:r>
            <a:endParaRPr lang="zh-TW" altLang="zh-TW" sz="1200" b="1" i="1" u="none" strike="noStrike" kern="1200" dirty="0" smtClean="0">
              <a:solidFill>
                <a:schemeClr val="lt1"/>
              </a:solidFill>
              <a:latin typeface="Arial"/>
              <a:ea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i="0" u="none" strike="noStrike" kern="1200" dirty="0" smtClean="0">
                <a:solidFill>
                  <a:schemeClr val="dk1"/>
                </a:solidFill>
                <a:latin typeface="Arial"/>
                <a:ea typeface="+mn-ea"/>
              </a:rPr>
              <a:t>Dim It 2008</a:t>
            </a:r>
            <a:endParaRPr lang="zh-TW" altLang="zh-TW" sz="1200" b="0" i="0" u="none" strike="noStrike" dirty="0" smtClean="0">
              <a:latin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i="1" u="none" strike="noStrike" kern="1200" dirty="0" smtClean="0">
                <a:solidFill>
                  <a:schemeClr val="dk1"/>
                </a:solidFill>
                <a:latin typeface="Arial"/>
                <a:ea typeface="+mn-ea"/>
              </a:rPr>
              <a:t>[142 buildings light off for 1 hour</a:t>
            </a:r>
            <a:r>
              <a:rPr lang="en-US" altLang="zh-TW" sz="1200" b="0" i="1" u="none" strike="noStrike" kern="1200" baseline="0" dirty="0" smtClean="0">
                <a:solidFill>
                  <a:schemeClr val="dk1"/>
                </a:solidFill>
                <a:latin typeface="Arial"/>
                <a:ea typeface="+mn-ea"/>
              </a:rPr>
              <a:t>]</a:t>
            </a:r>
            <a:endParaRPr lang="zh-TW" altLang="zh-TW" sz="1200" b="0" i="0" u="none" strike="noStrike" kern="1200" dirty="0" smtClean="0">
              <a:solidFill>
                <a:schemeClr val="dk1"/>
              </a:solidFill>
              <a:latin typeface="Arial"/>
              <a:ea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CA787-050B-407C-88BE-6AF8D42E1679}" type="slidenum">
              <a:rPr lang="en-US" altLang="zh-TW">
                <a:solidFill>
                  <a:prstClr val="black"/>
                </a:solidFill>
              </a:rPr>
              <a:pPr/>
              <a:t>31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094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465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1094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2442112-0499-4DA3-9FEE-F248BF53AC20}" type="slidenum">
              <a:rPr lang="en-GB" altLang="zh-TW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altLang="zh-TW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67ECD-1A9B-41D9-955D-67B711D55C1D}" type="slidenum">
              <a:rPr lang="en-US" altLang="zh-TW">
                <a:solidFill>
                  <a:prstClr val="black"/>
                </a:solidFill>
              </a:rPr>
              <a:pPr/>
              <a:t>21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8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985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8898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883A7D5-EEF3-4AF5-B71D-6BF0723C93E9}" type="slidenum">
              <a:rPr lang="en-GB" altLang="zh-TW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zh-TW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ADC067-2E8B-44A4-8C05-ED3194B14838}" type="slidenum">
              <a:rPr lang="en-US" altLang="zh-TW">
                <a:solidFill>
                  <a:prstClr val="black"/>
                </a:solidFill>
              </a:rPr>
              <a:pPr/>
              <a:t>22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9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19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8919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BBD06C5-90A3-4AC5-9A7F-F440216A93CD}" type="slidenum">
              <a:rPr lang="en-GB" altLang="zh-TW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zh-TW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4043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0856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58371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E0B97-9F37-428E-8757-B06CB157EF2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7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2E23F-C151-4E2C-ADDC-075662D7E03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33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52E9C-8375-4198-8779-7E972917D51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114ED-E7C3-4CCD-9A24-31A4F866E68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02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B3569-3874-49E5-99AC-CC1E4DDD7B5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16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964BD-EBD5-4695-977C-F6FF18A11CB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62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D983B-2113-44DB-BC16-E2608607FC5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85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57BC-1050-4101-8A11-5DBB9036E49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7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6051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7DC7E-D3F6-4328-8D4C-D4C2214EBB4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19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DB8E8-3303-435B-B6C8-81C83B353C9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1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44A4C-04B1-4DC5-926A-774E7E07D8C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34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B88A-EB00-452B-99AA-D5D5FA0F650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53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0B4E2-35BF-434D-B896-9E0F212D88D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59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E13E4-056E-49BB-9834-FDD92482191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25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6DE40-D060-4027-BDEF-E8AD96D93BA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3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B62D7-5960-4943-B530-0603B1FC5AD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35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F8430-6749-4CE8-8F38-AE1E4C820AF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E8DE2-9495-4127-9892-995C96AAD6A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8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79761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9BCC3-7B38-4716-8EA2-8C9967DDA33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9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ADBF3-E620-4944-AC91-F6C43480872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9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E4F3B-4D72-4C10-ACCB-F73D5A3253B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43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F4F19-8EC9-42A2-B850-AB9AB3FC298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1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03657-0766-40D2-9029-20D4526FA56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167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621EC-8C98-4B4A-9A51-A3D7E47DEA0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65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65C2-172F-444A-9DA4-7D777490DC9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4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3F19-5F95-4B9B-8672-389157BBD89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70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A3E04-94FB-4872-8724-AB79492390F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23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02D0F-38FD-4E76-AF83-7E9EC18859B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2171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D6A18-1FCE-40B4-A74F-79875BB6361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49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665ED-96AF-48C9-8189-30ABA6DAB75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78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8A444-A283-4ECB-8488-C3EF8A68019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7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82291-57F0-460D-999C-93CD9CA1929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53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16938-F729-461B-BB64-AA59EC3719C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99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674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222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747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221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31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6013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1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1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1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82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A1B1-0684-684C-A257-2A641B2A9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8B32-2CEF-464A-85B3-E64717EE7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69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8AFE3-15A6-450C-ABE2-1C45D5D6E04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12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36E70-0521-486F-A733-EC769181650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14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C9932-9B53-4D24-83D3-57E274F4D54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61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16231-EA29-492B-82D7-7FBCDC21506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36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620CB-3B88-4412-8091-CCD1E4ED575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59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FB7E2-CFA7-4140-A11C-D939D8EB8A6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2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0D223-9E34-47A3-9764-9172F8420F1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34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C911-B260-49CB-A4A3-A8BE9495513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3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50759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4E1FF-2DE1-4100-82BE-23CEBD1BB26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0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20269-5A4B-4150-994A-F8B117F830A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7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D8CA9-7D55-40D6-B8E4-63E629DF018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7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ED02F-4194-40B1-AB1C-2E7E4BE7D8F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14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8EA46-AAE8-4D35-A6F7-1BDF582F895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57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9CFCD-F0CC-490F-B4F9-A375357AFFE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07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CF285-77AD-4F7C-A9BC-2A52F746BCE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436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5D1F3-07D1-4157-9451-2550397341F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54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AC7BC-55DA-4489-B679-51B1C62FC02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94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88A64-B074-45A1-8EC8-6155880D90F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9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92455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2AF85-B142-4A86-9F3F-49B9EAA6146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04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CBFD4-9796-46A0-B987-64CD921ED5B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16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F59-E795-4248-B75D-F0B607E21AE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2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68079-7EB8-4D57-B8BA-785E9E42394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816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06D2E-47FA-476D-8213-A5C2676BDAD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00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3CA4D-7F25-49FD-A43B-98A8B000EA9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23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DDAC1-B14C-4CCF-BDB7-F5988E9E6EE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605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DBC47-F825-4039-9A12-FCF8319C2D0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093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4BA3B-DD38-4D40-BFA2-D4114456EF0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4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F9750-5951-4C31-81B4-B57A92B5AFA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0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5673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D8938-4554-44CD-8793-D36A4C1D1E0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49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5BD59-6C41-40F0-81D7-2E313DB2761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45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6637C-EDB8-4D19-9F6D-C0AD7BB8245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535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2EC69-05FF-499E-B29D-E872BDEF09F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812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C70A7-A187-4C17-8A8C-A56887B18DB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613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570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91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7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644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9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8350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441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47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301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732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109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6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11BF-E498-4BFC-B98B-DBABE1EFBBC2}" type="datetimeFigureOut">
              <a:rPr lang="zh-HK" altLang="en-US" smtClean="0"/>
              <a:t>8/1/2015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91FEB-DA40-41B2-8B0E-2A8488FDCE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746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F19FD-7F8B-4DC8-9D98-18E47BDB34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DC07F-9931-4AA3-8A56-4505C477DC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6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4" rIns="91409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5946AA-FDB3-445D-A743-EB1D462E3C95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86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86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86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D9AE2E-B6B5-4A8A-9081-0B7A7DDDAA6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5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A8A472-87DA-4206-83D0-FF6483A92677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0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lt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lt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842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1A8A1B1-0684-684C-A257-2A641B2A9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2F8B32-2CEF-464A-85B3-E64717EE7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5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9" tIns="45704" rIns="91409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44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 u="none">
                <a:latin typeface="+mn-lt"/>
                <a:ea typeface="ＭＳ Ｐゴシック" pitchFamily="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244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 u="none">
                <a:latin typeface="+mn-lt"/>
                <a:ea typeface="ＭＳ Ｐゴシック" pitchFamily="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244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 u="none">
                <a:latin typeface="+mn-lt"/>
                <a:ea typeface="ＭＳ Ｐゴシック" pitchFamily="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E165F8-FCDD-4D94-A2DB-C0C4B1D924F0}" type="slidenum">
              <a:rPr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2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7CEFC5-9223-4D53-96CC-F8F54B80343D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3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2B2EB3-BEF8-4E0E-A89D-BCA64DBB9826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7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新細明體" pitchFamily="1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Microsoft_Excel_97-2003_Worksheet1.xls"/><Relationship Id="rId7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Microsoft_Excel_97-2003_Worksheet2.xls"/><Relationship Id="rId10" Type="http://schemas.openxmlformats.org/officeDocument/2006/relationships/image" Target="../media/image34.emf"/><Relationship Id="rId4" Type="http://schemas.openxmlformats.org/officeDocument/2006/relationships/image" Target="../media/image31.emf"/><Relationship Id="rId9" Type="http://schemas.openxmlformats.org/officeDocument/2006/relationships/oleObject" Target="../embeddings/Microsoft_Excel_97-2003_Worksheet4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940578" y="82825"/>
            <a:ext cx="5174957" cy="464344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 u="sng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23528" y="434778"/>
            <a:ext cx="8023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 smtClean="0">
                <a:solidFill>
                  <a:srgbClr val="000000"/>
                </a:solidFill>
                <a:latin typeface="Georgia" pitchFamily="1" charset="0"/>
              </a:rPr>
              <a:t>“Dark Sky” Actions in Hong Kong</a:t>
            </a:r>
            <a:endParaRPr kumimoji="1" lang="en-US" altLang="zh-TW" sz="2800" dirty="0">
              <a:solidFill>
                <a:srgbClr val="000000"/>
              </a:solidFill>
              <a:latin typeface="Georgia" pitchFamily="1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7544" y="2108776"/>
            <a:ext cx="47525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zh-TW" dirty="0">
                <a:solidFill>
                  <a:srgbClr val="000000"/>
                </a:solidFill>
                <a:latin typeface="Georgia" pitchFamily="1" charset="0"/>
              </a:rPr>
              <a:t>Sze-leung </a:t>
            </a:r>
            <a:r>
              <a:rPr kumimoji="1" lang="de-DE" altLang="zh-TW" dirty="0" smtClean="0">
                <a:solidFill>
                  <a:srgbClr val="000000"/>
                </a:solidFill>
                <a:latin typeface="Georgia" pitchFamily="1" charset="0"/>
              </a:rPr>
              <a:t>Cheung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de-DE" altLang="zh-TW" dirty="0">
              <a:solidFill>
                <a:srgbClr val="000000"/>
              </a:solidFill>
              <a:latin typeface="Georgia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zh-TW" dirty="0" smtClean="0">
                <a:solidFill>
                  <a:srgbClr val="000000"/>
                </a:solidFill>
                <a:latin typeface="Georgia" pitchFamily="1" charset="0"/>
              </a:rPr>
              <a:t>International Outreach Coordinator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zh-TW" dirty="0" smtClean="0">
                <a:solidFill>
                  <a:srgbClr val="000000"/>
                </a:solidFill>
                <a:latin typeface="Georgia" pitchFamily="1" charset="0"/>
              </a:rPr>
              <a:t>Office for Astronomy Outreach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altLang="zh-TW" dirty="0" smtClean="0">
                <a:solidFill>
                  <a:srgbClr val="000000"/>
                </a:solidFill>
                <a:latin typeface="Georgia" pitchFamily="1" charset="0"/>
              </a:rPr>
              <a:t>International Astronomical Union</a:t>
            </a:r>
            <a:endParaRPr kumimoji="1" lang="en-US" altLang="zh-TW" dirty="0">
              <a:solidFill>
                <a:srgbClr val="000000"/>
              </a:solidFill>
              <a:latin typeface="Georgia" pitchFamily="1" charset="0"/>
            </a:endParaRPr>
          </a:p>
        </p:txBody>
      </p:sp>
      <p:pic>
        <p:nvPicPr>
          <p:cNvPr id="10" name="Picture 2" descr="http://www.iau.org/static/archives/images/medium/oao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32660"/>
            <a:ext cx="3312368" cy="32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foo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0"/>
            <a:ext cx="3714744" cy="37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85720" y="214290"/>
            <a:ext cx="864399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u="sng" dirty="0">
                <a:solidFill>
                  <a:srgbClr val="FF0000"/>
                </a:solidFill>
              </a:rPr>
              <a:t>[Dim It] Dictionary</a:t>
            </a: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b="1" dirty="0">
                <a:solidFill>
                  <a:srgbClr val="000000"/>
                </a:solidFill>
              </a:rPr>
              <a:t>Dim It</a:t>
            </a: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b="1" dirty="0">
                <a:solidFill>
                  <a:srgbClr val="000000"/>
                </a:solidFill>
              </a:rPr>
              <a:t>Intonation:</a:t>
            </a:r>
            <a:r>
              <a:rPr lang="en-US" altLang="zh-TW" dirty="0">
                <a:solidFill>
                  <a:srgbClr val="000000"/>
                </a:solidFill>
              </a:rPr>
              <a:t> [</a:t>
            </a:r>
            <a:r>
              <a:rPr lang="en-US" altLang="zh-TW" dirty="0" err="1">
                <a:solidFill>
                  <a:srgbClr val="000000"/>
                </a:solidFill>
              </a:rPr>
              <a:t>dIm</a:t>
            </a:r>
            <a:r>
              <a:rPr lang="en-US" altLang="zh-TW" dirty="0">
                <a:solidFill>
                  <a:srgbClr val="000000"/>
                </a:solidFill>
              </a:rPr>
              <a:t>][It]</a:t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b="1" dirty="0">
                <a:solidFill>
                  <a:srgbClr val="000000"/>
                </a:solidFill>
              </a:rPr>
              <a:t>Meaning:</a:t>
            </a: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>[Verb] Sufficient illumination for one's needs; </a:t>
            </a:r>
          </a:p>
          <a:p>
            <a:r>
              <a:rPr lang="en-US" altLang="zh-TW" dirty="0">
                <a:solidFill>
                  <a:srgbClr val="000000"/>
                </a:solidFill>
              </a:rPr>
              <a:t>it should not be wasted, nor should it disturb.</a:t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>[Noun] Dim It campaign has four major </a:t>
            </a:r>
          </a:p>
          <a:p>
            <a:r>
              <a:rPr lang="en-US" altLang="zh-TW" dirty="0">
                <a:solidFill>
                  <a:srgbClr val="000000"/>
                </a:solidFill>
              </a:rPr>
              <a:t>objectives: (1) to arouse public awareness of </a:t>
            </a:r>
          </a:p>
          <a:p>
            <a:r>
              <a:rPr lang="en-US" altLang="zh-TW" dirty="0">
                <a:solidFill>
                  <a:srgbClr val="000000"/>
                </a:solidFill>
              </a:rPr>
              <a:t>light pollution; (2) to encourage businesses to use lightings in a proper way; (3) to advocate regulating light pollution and light nuisance; (4) to motivate the public to reflect upon their materialistic lives. </a:t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b="1" dirty="0">
                <a:solidFill>
                  <a:srgbClr val="000000"/>
                </a:solidFill>
              </a:rPr>
              <a:t>Motto:</a:t>
            </a:r>
            <a:r>
              <a:rPr lang="en-US" altLang="zh-TW" dirty="0">
                <a:solidFill>
                  <a:srgbClr val="000000"/>
                </a:solidFill>
              </a:rPr>
              <a:t> Dim it!</a:t>
            </a:r>
            <a:br>
              <a:rPr lang="en-US" altLang="zh-TW" dirty="0">
                <a:solidFill>
                  <a:srgbClr val="000000"/>
                </a:solidFill>
              </a:rPr>
            </a:br>
            <a:r>
              <a:rPr lang="en-US" altLang="zh-TW" dirty="0">
                <a:solidFill>
                  <a:srgbClr val="000000"/>
                </a:solidFill>
              </a:rPr>
              <a:t/>
            </a:r>
            <a:br>
              <a:rPr lang="en-US" altLang="zh-TW" dirty="0">
                <a:solidFill>
                  <a:srgbClr val="000000"/>
                </a:solidFill>
              </a:rPr>
            </a:b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UGARDlights_EIM86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2143108" y="214290"/>
            <a:ext cx="5011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Jun 21, 2008 Before “Dim-it”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UGARDoff_EIM86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2143108" y="214290"/>
            <a:ext cx="46710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Jun 21, 2008 After “Dim-it”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9905" y="6429396"/>
            <a:ext cx="1991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  <a:cs typeface="Arial" pitchFamily="34" charset="0"/>
              </a:rPr>
              <a:t>Credit: </a:t>
            </a:r>
            <a:r>
              <a:rPr lang="en-US" altLang="zh-TW" sz="1200" dirty="0" err="1">
                <a:solidFill>
                  <a:srgbClr val="FFFFFF"/>
                </a:solidFill>
                <a:cs typeface="Arial" pitchFamily="34" charset="0"/>
              </a:rPr>
              <a:t>Sze-leung</a:t>
            </a:r>
            <a:r>
              <a:rPr lang="en-US" altLang="zh-TW" sz="1200" dirty="0">
                <a:solidFill>
                  <a:srgbClr val="FFFFFF"/>
                </a:solidFill>
                <a:cs typeface="Arial" pitchFamily="34" charset="0"/>
              </a:rPr>
              <a:t> Cheung </a:t>
            </a:r>
            <a:endParaRPr lang="zh-TW" altLang="en-US" sz="1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18490" y="231796"/>
            <a:ext cx="3510898" cy="553998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"Dim-it" Event 2008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2910" y="1428736"/>
            <a:ext cx="7786742" cy="156966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142 landmark buildings and advertisement signs dimmed their lights for an hour</a:t>
            </a:r>
          </a:p>
          <a:p>
            <a:pPr>
              <a:buFont typeface="Arial" charset="0"/>
              <a:buChar char="•"/>
            </a:pPr>
            <a:endParaRPr lang="en-US" altLang="zh-TW" sz="24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The 1st mass scale lights off event ever successful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2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18490" y="231796"/>
            <a:ext cx="3510898" cy="553998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"Dim-it" Event 2009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2910" y="1428736"/>
            <a:ext cx="7786742" cy="230832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3500 landmark buildings and advertisement signs turned off their external lightings for two </a:t>
            </a:r>
            <a:r>
              <a:rPr lang="en-US" altLang="zh-TW" sz="2400" dirty="0" smtClean="0">
                <a:solidFill>
                  <a:srgbClr val="FFFFFF"/>
                </a:solidFill>
              </a:rPr>
              <a:t>hours</a:t>
            </a:r>
            <a:endParaRPr lang="en-US" altLang="zh-TW" sz="2400" dirty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endParaRPr lang="en-US" altLang="zh-TW" sz="24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Over 50,000 people presented for the count down</a:t>
            </a:r>
          </a:p>
          <a:p>
            <a:pPr>
              <a:buFont typeface="Arial" pitchFamily="34" charset="0"/>
              <a:buChar char="•"/>
            </a:pPr>
            <a:endParaRPr lang="en-US" altLang="zh-TW" sz="24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Over 2,000,000 people were reached by media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35899" y="6509587"/>
            <a:ext cx="1608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</a:rPr>
              <a:t>Credit: Kenneth </a:t>
            </a:r>
            <a:r>
              <a:rPr lang="en-US" altLang="zh-TW" sz="1200" dirty="0" err="1">
                <a:solidFill>
                  <a:srgbClr val="FFFFFF"/>
                </a:solidFill>
              </a:rPr>
              <a:t>Choi</a:t>
            </a:r>
            <a:endParaRPr lang="zh-TW" alt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4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43108" y="214290"/>
            <a:ext cx="5011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Jun 21, 2009 Before “Dim-it”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00826" y="6357958"/>
            <a:ext cx="2460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</a:rPr>
              <a:t>Credit: </a:t>
            </a:r>
            <a:r>
              <a:rPr lang="en-US" altLang="zh-TW" sz="1200" dirty="0" err="1">
                <a:solidFill>
                  <a:srgbClr val="FFFFFF"/>
                </a:solidFill>
              </a:rPr>
              <a:t>Sedonia</a:t>
            </a:r>
            <a:r>
              <a:rPr lang="en-US" altLang="zh-TW" sz="1200" dirty="0">
                <a:solidFill>
                  <a:srgbClr val="FFFFFF"/>
                </a:solidFill>
              </a:rPr>
              <a:t> </a:t>
            </a:r>
            <a:r>
              <a:rPr lang="en-US" altLang="zh-TW" sz="1200" dirty="0" err="1">
                <a:solidFill>
                  <a:srgbClr val="FFFFFF"/>
                </a:solidFill>
              </a:rPr>
              <a:t>Shu</a:t>
            </a:r>
            <a:r>
              <a:rPr lang="en-US" altLang="zh-TW" sz="1200" dirty="0">
                <a:solidFill>
                  <a:srgbClr val="FFFFFF"/>
                </a:solidFill>
              </a:rPr>
              <a:t>, </a:t>
            </a:r>
            <a:r>
              <a:rPr lang="en-US" altLang="zh-TW" sz="1200" dirty="0" err="1">
                <a:solidFill>
                  <a:srgbClr val="FFFFFF"/>
                </a:solidFill>
              </a:rPr>
              <a:t>Eimund</a:t>
            </a:r>
            <a:r>
              <a:rPr lang="en-US" altLang="zh-TW" sz="1200" dirty="0">
                <a:solidFill>
                  <a:srgbClr val="FFFFFF"/>
                </a:solidFill>
              </a:rPr>
              <a:t> </a:t>
            </a:r>
            <a:r>
              <a:rPr lang="en-US" altLang="zh-TW" sz="1200" dirty="0" err="1">
                <a:solidFill>
                  <a:srgbClr val="FFFFFF"/>
                </a:solidFill>
              </a:rPr>
              <a:t>Loo</a:t>
            </a:r>
            <a:endParaRPr lang="zh-TW" alt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43108" y="214290"/>
            <a:ext cx="46710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Jun 21, 2009 After “Dim-it”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00826" y="6357958"/>
            <a:ext cx="2460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</a:rPr>
              <a:t>Credit: </a:t>
            </a:r>
            <a:r>
              <a:rPr lang="en-US" altLang="zh-TW" sz="1200" dirty="0" err="1">
                <a:solidFill>
                  <a:srgbClr val="FFFFFF"/>
                </a:solidFill>
              </a:rPr>
              <a:t>Sedonia</a:t>
            </a:r>
            <a:r>
              <a:rPr lang="en-US" altLang="zh-TW" sz="1200" dirty="0">
                <a:solidFill>
                  <a:srgbClr val="FFFFFF"/>
                </a:solidFill>
              </a:rPr>
              <a:t> </a:t>
            </a:r>
            <a:r>
              <a:rPr lang="en-US" altLang="zh-TW" sz="1200" dirty="0" err="1">
                <a:solidFill>
                  <a:srgbClr val="FFFFFF"/>
                </a:solidFill>
              </a:rPr>
              <a:t>Shu</a:t>
            </a:r>
            <a:r>
              <a:rPr lang="en-US" altLang="zh-TW" sz="1200" dirty="0">
                <a:solidFill>
                  <a:srgbClr val="FFFFFF"/>
                </a:solidFill>
              </a:rPr>
              <a:t>, </a:t>
            </a:r>
            <a:r>
              <a:rPr lang="en-US" altLang="zh-TW" sz="1200" dirty="0" err="1">
                <a:solidFill>
                  <a:srgbClr val="FFFFFF"/>
                </a:solidFill>
              </a:rPr>
              <a:t>Eimund</a:t>
            </a:r>
            <a:r>
              <a:rPr lang="en-US" altLang="zh-TW" sz="1200" dirty="0">
                <a:solidFill>
                  <a:srgbClr val="FFFFFF"/>
                </a:solidFill>
              </a:rPr>
              <a:t> </a:t>
            </a:r>
            <a:r>
              <a:rPr lang="en-US" altLang="zh-TW" sz="1200" dirty="0" err="1">
                <a:solidFill>
                  <a:srgbClr val="FFFFFF"/>
                </a:solidFill>
              </a:rPr>
              <a:t>Loo</a:t>
            </a:r>
            <a:endParaRPr lang="zh-TW" alt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8596" y="447802"/>
            <a:ext cx="592935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500" dirty="0">
                <a:solidFill>
                  <a:srgbClr val="000000"/>
                </a:solidFill>
              </a:rPr>
              <a:t>How to make this happen?</a:t>
            </a:r>
          </a:p>
          <a:p>
            <a:endParaRPr lang="en-US" altLang="zh-TW" sz="35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</a:rPr>
              <a:t> Good </a:t>
            </a:r>
            <a:r>
              <a:rPr lang="en-US" altLang="zh-TW" sz="2400" dirty="0" smtClean="0">
                <a:solidFill>
                  <a:srgbClr val="000000"/>
                </a:solidFill>
              </a:rPr>
              <a:t>agenda (well planning)</a:t>
            </a:r>
            <a:endParaRPr lang="en-US" altLang="zh-TW" sz="24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</a:rPr>
              <a:t> Relate light pollution to </a:t>
            </a:r>
            <a:r>
              <a:rPr lang="en-US" altLang="zh-TW" sz="2400" dirty="0" smtClean="0">
                <a:solidFill>
                  <a:srgbClr val="000000"/>
                </a:solidFill>
              </a:rPr>
              <a:t>daily </a:t>
            </a:r>
            <a:r>
              <a:rPr lang="en-US" altLang="zh-TW" sz="2400" dirty="0">
                <a:solidFill>
                  <a:srgbClr val="000000"/>
                </a:solidFill>
              </a:rPr>
              <a:t>life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 smtClean="0">
                <a:solidFill>
                  <a:srgbClr val="000000"/>
                </a:solidFill>
              </a:rPr>
              <a:t> Good partner (e.g. green group) 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 smtClean="0">
                <a:solidFill>
                  <a:srgbClr val="000000"/>
                </a:solidFill>
              </a:rPr>
              <a:t> Media </a:t>
            </a:r>
            <a:r>
              <a:rPr lang="en-US" altLang="zh-TW" sz="2400" dirty="0">
                <a:solidFill>
                  <a:srgbClr val="000000"/>
                </a:solidFill>
              </a:rPr>
              <a:t>(good people)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</a:rPr>
              <a:t> Media (good timing, Mondays)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</a:rPr>
              <a:t> Media (good ideas or stories)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</a:rPr>
              <a:t> Media (concentrate – more frequent instead of more content)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000000"/>
                </a:solidFill>
              </a:rPr>
              <a:t> Work hard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14" descr="foo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86014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643702" y="714356"/>
            <a:ext cx="1531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</a:rPr>
              <a:t>Before Dim It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86578" y="507207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</a:rPr>
              <a:t>After Dim It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Szeling\桌面\PPT照片\扒王之王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099175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0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28992" y="642918"/>
            <a:ext cx="22926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000000"/>
                </a:solidFill>
              </a:rPr>
              <a:t>The Marriage</a:t>
            </a:r>
            <a:endParaRPr lang="zh-TW" altLang="en-US" sz="3000" dirty="0">
              <a:solidFill>
                <a:srgbClr val="0000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214290"/>
            <a:ext cx="135732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544" y="214290"/>
            <a:ext cx="1683754" cy="129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foo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00034" y="1643050"/>
          <a:ext cx="8215370" cy="3455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685"/>
                <a:gridCol w="4107685"/>
              </a:tblGrid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Environmental Party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Astronomical Party</a:t>
                      </a:r>
                      <a:endParaRPr lang="zh-TW" altLang="en-US" dirty="0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Professiona</a:t>
                      </a:r>
                      <a:r>
                        <a:rPr lang="en-US" altLang="zh-TW" baseline="0" dirty="0" smtClean="0"/>
                        <a:t>l at media,  networking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Professional at science</a:t>
                      </a:r>
                      <a:endParaRPr lang="zh-TW" altLang="en-US" dirty="0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Focus</a:t>
                      </a:r>
                      <a:r>
                        <a:rPr lang="en-US" altLang="zh-TW" baseline="0" dirty="0" smtClean="0"/>
                        <a:t> on urban area lightings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Focus on rural area lightings</a:t>
                      </a:r>
                      <a:endParaRPr lang="zh-TW" altLang="en-US" dirty="0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City Light Tour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Star Light Tour</a:t>
                      </a:r>
                      <a:endParaRPr lang="zh-TW" altLang="en-US" dirty="0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Telephone</a:t>
                      </a:r>
                      <a:r>
                        <a:rPr lang="en-US" altLang="zh-TW" baseline="0" dirty="0" smtClean="0"/>
                        <a:t> Interview Poll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Light Pollution Survey</a:t>
                      </a:r>
                      <a:endParaRPr lang="zh-TW" altLang="en-US" dirty="0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Dim-it Charter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Dark Sky Declaration </a:t>
                      </a:r>
                      <a:endParaRPr lang="zh-TW" altLang="en-US" dirty="0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Light</a:t>
                      </a:r>
                      <a:r>
                        <a:rPr lang="en-US" altLang="zh-TW" baseline="0" dirty="0" smtClean="0"/>
                        <a:t> Pollution Exhibition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Astronomy Sidewalk</a:t>
                      </a:r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Photo</a:t>
                      </a:r>
                      <a:r>
                        <a:rPr lang="en-US" altLang="zh-TW" baseline="0" dirty="0" smtClean="0"/>
                        <a:t> Takings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SQM Measurements</a:t>
                      </a:r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Some budget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No budget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8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857496"/>
            <a:ext cx="5715008" cy="553998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Back in CAP2007 in Athens</a:t>
            </a:r>
            <a:endParaRPr lang="zh-TW" altLang="en-US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09905" y="6429396"/>
            <a:ext cx="1991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Credit: </a:t>
            </a:r>
            <a:r>
              <a:rPr lang="en-US" altLang="zh-TW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Sze-leung</a:t>
            </a:r>
            <a:r>
              <a:rPr lang="en-US" altLang="zh-TW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Cheung </a:t>
            </a:r>
            <a:endParaRPr lang="zh-TW" alt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3999" cy="139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1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2844" y="243593"/>
          <a:ext cx="8786874" cy="6164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7215238"/>
              </a:tblGrid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Date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Press Releases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22 Feb 2010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Regulations of lighting hours are essential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6 July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Two </a:t>
                      </a:r>
                      <a:r>
                        <a:rPr lang="en-US" altLang="zh-TW" sz="1500" dirty="0" err="1" smtClean="0"/>
                        <a:t>ifc</a:t>
                      </a:r>
                      <a:r>
                        <a:rPr lang="en-US" altLang="zh-TW" sz="1500" dirty="0" smtClean="0"/>
                        <a:t> - Light Pollution Landmark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21 June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6.21 Record-breaking Star-gazing: Lights Out Stars Twinkle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20 June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Dim It Forecast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18 June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Urge for setting up Star Gazing Conservation Zone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14 Jun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Dim It Brighten Up - A Starry Night on 6.21 Summer Solstice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11 June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No "Violent Urban Lighting"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31 May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6.21 Dim It - Launch of Starry Night Low Carbon Dinner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25 May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"Violent Urban Lighting" widespread in Hong Kong - </a:t>
                      </a:r>
                      <a:r>
                        <a:rPr lang="en-US" altLang="zh-TW" sz="1500" dirty="0" err="1" smtClean="0"/>
                        <a:t>FoE</a:t>
                      </a:r>
                      <a:r>
                        <a:rPr lang="en-US" altLang="zh-TW" sz="1500" dirty="0" smtClean="0"/>
                        <a:t> calls for signing "Dim It Charter" and legislation of light pollution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11 May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Be A Good Earth </a:t>
                      </a:r>
                      <a:r>
                        <a:rPr lang="en-US" altLang="zh-TW" sz="1500" dirty="0" err="1" smtClean="0"/>
                        <a:t>Neighbour</a:t>
                      </a:r>
                      <a:r>
                        <a:rPr lang="en-US" altLang="zh-TW" sz="1500" dirty="0" smtClean="0"/>
                        <a:t> Hong Kong's First Dim It Charter In Force From June 21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11 May</a:t>
                      </a:r>
                      <a:r>
                        <a:rPr lang="en-US" altLang="zh-TW" sz="1500" baseline="0" dirty="0" smtClean="0"/>
                        <a:t>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First</a:t>
                      </a:r>
                      <a:r>
                        <a:rPr lang="en-US" altLang="zh-TW" sz="1500" baseline="0" dirty="0" smtClean="0"/>
                        <a:t> </a:t>
                      </a:r>
                      <a:r>
                        <a:rPr lang="en-US" altLang="zh-TW" sz="1500" baseline="0" dirty="0" err="1" smtClean="0"/>
                        <a:t>Stargaizng</a:t>
                      </a:r>
                      <a:r>
                        <a:rPr lang="en-US" altLang="zh-TW" sz="1500" baseline="0" dirty="0" smtClean="0"/>
                        <a:t> and light pollution tour start application tomorrow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28 Mar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err="1" smtClean="0"/>
                        <a:t>FoE</a:t>
                      </a:r>
                      <a:r>
                        <a:rPr lang="en-US" altLang="zh-TW" sz="1500" dirty="0" smtClean="0"/>
                        <a:t> urges the government to regulate light pollution and set up conservation zone for star gazing</a:t>
                      </a:r>
                      <a:endParaRPr lang="zh-TW" altLang="en-US" sz="1500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15 Feb 2009</a:t>
                      </a:r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500" dirty="0" smtClean="0"/>
                        <a:t>Saying Goodbye to a Starry Sky after the Farewell to a Blue One? Support 6.21 Dim-it - Stars Show</a:t>
                      </a:r>
                      <a:endParaRPr lang="zh-TW" altLang="en-US" sz="15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1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835" name="Picture 14" descr="foo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3960813" y="382588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9" tIns="45704" rIns="91409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>
                <a:solidFill>
                  <a:srgbClr val="FFFFFF"/>
                </a:solidFill>
                <a:latin typeface="Georgia" pitchFamily="1" charset="0"/>
              </a:rPr>
              <a:t>媒體報導</a:t>
            </a:r>
          </a:p>
        </p:txBody>
      </p:sp>
      <p:pic>
        <p:nvPicPr>
          <p:cNvPr id="8888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71414"/>
            <a:ext cx="19939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883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500438"/>
            <a:ext cx="4564062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884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700" y="357166"/>
            <a:ext cx="6265863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94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83" name="Picture 14" descr="foo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884" name="Rectangle 4"/>
          <p:cNvSpPr>
            <a:spLocks noChangeArrowheads="1"/>
          </p:cNvSpPr>
          <p:nvPr/>
        </p:nvSpPr>
        <p:spPr bwMode="auto">
          <a:xfrm>
            <a:off x="3960813" y="382588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9" tIns="45704" rIns="91409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>
                <a:solidFill>
                  <a:srgbClr val="FFFFFF"/>
                </a:solidFill>
                <a:latin typeface="Georgia" pitchFamily="1" charset="0"/>
              </a:rPr>
              <a:t>媒體報導</a:t>
            </a:r>
          </a:p>
        </p:txBody>
      </p:sp>
      <p:pic>
        <p:nvPicPr>
          <p:cNvPr id="8908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8715436" cy="508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54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86182" y="71414"/>
            <a:ext cx="1928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u="sng" dirty="0">
                <a:solidFill>
                  <a:srgbClr val="000000"/>
                </a:solidFill>
              </a:rPr>
              <a:t>Timeline</a:t>
            </a:r>
            <a:endParaRPr lang="zh-TW" altLang="en-US" sz="3000" u="sng" dirty="0">
              <a:solidFill>
                <a:srgbClr val="00000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14282" y="714356"/>
          <a:ext cx="8660634" cy="5687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3000396"/>
                <a:gridCol w="4445792"/>
              </a:tblGrid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Date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Event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Year 2003</a:t>
                      </a:r>
                      <a:endParaRPr lang="zh-TW" altLang="en-US" sz="20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First Meeting with</a:t>
                      </a:r>
                      <a:r>
                        <a:rPr lang="en-US" altLang="zh-TW" sz="2000" baseline="0" dirty="0" smtClean="0"/>
                        <a:t> the government</a:t>
                      </a:r>
                      <a:endParaRPr lang="en-US" altLang="zh-TW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[The concept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of Dark Sky Reserve was suggested, and in turn become the </a:t>
                      </a:r>
                      <a:r>
                        <a:rPr lang="en-US" altLang="zh-TW" sz="1700" i="1" baseline="0" dirty="0" err="1" smtClean="0">
                          <a:solidFill>
                            <a:srgbClr val="C00000"/>
                          </a:solidFill>
                        </a:rPr>
                        <a:t>Astro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Park now]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2008-05-17</a:t>
                      </a:r>
                      <a:endParaRPr lang="zh-TW" altLang="en-US" sz="20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Publication of the book "Dim-It“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[The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first book solely for light pollution in Hong Kong, featured many stories]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2008-06-21</a:t>
                      </a:r>
                      <a:endParaRPr lang="zh-TW" altLang="en-US" sz="20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Dim It 2008</a:t>
                      </a:r>
                    </a:p>
                    <a:p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[142 buildings light off for 1 hour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]</a:t>
                      </a:r>
                      <a:endParaRPr lang="zh-TW" altLang="en-US" sz="1700" dirty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2009-02-15</a:t>
                      </a:r>
                    </a:p>
                    <a:p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[one week after the local IYA Opening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zh-TW" altLang="en-US" sz="1700" dirty="0">
                        <a:solidFill>
                          <a:srgbClr val="00B050"/>
                        </a:solidFill>
                      </a:endParaRPr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Kickoff press conference for Dim It 2009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2009-03-28</a:t>
                      </a:r>
                    </a:p>
                    <a:p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[The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 day of Earth Hour, </a:t>
                      </a: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one week before 100HA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zh-TW" altLang="en-US" sz="170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Release the result of “Dim It Save Starry Night Survey”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[In press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conference, with v</a:t>
                      </a: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ery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supportive results]</a:t>
                      </a:r>
                      <a:endParaRPr lang="zh-TW" altLang="en-US" sz="170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500306"/>
            <a:ext cx="714380" cy="88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425695"/>
            <a:ext cx="857256" cy="6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143380"/>
            <a:ext cx="1000132" cy="9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614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524000" y="3255722"/>
          <a:ext cx="6096000" cy="346556"/>
        </p:xfrm>
        <a:graphic>
          <a:graphicData uri="http://schemas.openxmlformats.org/drawingml/2006/table">
            <a:tbl>
              <a:tblPr/>
              <a:tblGrid>
                <a:gridCol w="2993851"/>
                <a:gridCol w="3102149"/>
              </a:tblGrid>
              <a:tr h="173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kern="100">
                        <a:latin typeface="Verdana"/>
                        <a:ea typeface="新細明體"/>
                        <a:cs typeface="Times New Roman"/>
                      </a:endParaRPr>
                    </a:p>
                  </a:txBody>
                  <a:tcPr marL="16846" marR="168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kern="100">
                        <a:latin typeface="Verdana"/>
                        <a:ea typeface="新細明體"/>
                        <a:cs typeface="Times New Roman"/>
                      </a:endParaRPr>
                    </a:p>
                  </a:txBody>
                  <a:tcPr marL="16846" marR="168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kern="100">
                        <a:latin typeface="Verdana"/>
                        <a:ea typeface="新細明體"/>
                        <a:cs typeface="Times New Roman"/>
                      </a:endParaRPr>
                    </a:p>
                  </a:txBody>
                  <a:tcPr marL="16846" marR="168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kern="100" dirty="0">
                        <a:latin typeface="Verdana"/>
                        <a:ea typeface="新細明體"/>
                        <a:cs typeface="Times New Roman"/>
                      </a:endParaRPr>
                    </a:p>
                  </a:txBody>
                  <a:tcPr marL="16846" marR="168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33646" y="785794"/>
          <a:ext cx="4481230" cy="285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Worksheet" r:id="rId3" imgW="3048000" imgH="1943100" progId="Excel.Sheet.8">
                  <p:embed/>
                </p:oleObj>
              </mc:Choice>
              <mc:Fallback>
                <p:oleObj name="Worksheet" r:id="rId3" imgW="3048000" imgH="1943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46" y="785794"/>
                        <a:ext cx="4481230" cy="2857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72000" y="3500438"/>
          <a:ext cx="4241803" cy="3071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Worksheet" r:id="rId5" imgW="3267024" imgH="1971743" progId="Excel.Sheet.8">
                  <p:embed/>
                </p:oleObj>
              </mc:Choice>
              <mc:Fallback>
                <p:oleObj name="Worksheet" r:id="rId5" imgW="3267024" imgH="197174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500438"/>
                        <a:ext cx="4241803" cy="30718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5720" y="3500438"/>
          <a:ext cx="4500594" cy="31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Worksheet" r:id="rId7" imgW="3105184" imgH="2295457" progId="Excel.Sheet.8">
                  <p:embed/>
                </p:oleObj>
              </mc:Choice>
              <mc:Fallback>
                <p:oleObj name="Worksheet" r:id="rId7" imgW="3105184" imgH="229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3500438"/>
                        <a:ext cx="4500594" cy="310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4572000" y="785794"/>
          <a:ext cx="4246385" cy="285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Worksheet" r:id="rId9" imgW="3505200" imgH="2209800" progId="Excel.Sheet.8">
                  <p:embed/>
                </p:oleObj>
              </mc:Choice>
              <mc:Fallback>
                <p:oleObj name="Worksheet" r:id="rId9" imgW="3505200" imgH="22098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785794"/>
                        <a:ext cx="4246385" cy="2857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71472" y="0"/>
            <a:ext cx="799289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5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Dim It Save Starry Night Survey Poll Result</a:t>
            </a:r>
            <a:endParaRPr kumimoji="1" lang="zh-TW" altLang="en-US" sz="2500" dirty="0">
              <a:solidFill>
                <a:srgbClr val="000000"/>
              </a:solidFill>
              <a:cs typeface="新細明體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15206" y="357166"/>
            <a:ext cx="163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</a:rPr>
              <a:t>Total Poll: 954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3429000"/>
            <a:ext cx="5256584" cy="369332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HK" dirty="0" smtClean="0"/>
              <a:t>A global survey during IYL?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280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59892"/>
              </p:ext>
            </p:extLst>
          </p:nvPr>
        </p:nvGraphicFramePr>
        <p:xfrm>
          <a:off x="214282" y="142852"/>
          <a:ext cx="8660634" cy="577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3000396"/>
                <a:gridCol w="4445792"/>
              </a:tblGrid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Date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Event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2009-04-01</a:t>
                      </a:r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Collections of “My</a:t>
                      </a:r>
                      <a:r>
                        <a:rPr lang="en-US" altLang="zh-TW" sz="1800" baseline="0" dirty="0" smtClean="0"/>
                        <a:t> Starry Memory” stories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[Ask public,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artist and </a:t>
                      </a: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politician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to write]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2009-05-05</a:t>
                      </a:r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 smtClean="0"/>
                        <a:t>Meeting with government officials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[1</a:t>
                      </a:r>
                      <a:r>
                        <a:rPr lang="en-US" altLang="zh-TW" sz="1700" i="1" baseline="30000" dirty="0" smtClean="0">
                          <a:solidFill>
                            <a:srgbClr val="C00000"/>
                          </a:solidFill>
                        </a:rPr>
                        <a:t>st</a:t>
                      </a: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 time </a:t>
                      </a:r>
                      <a:r>
                        <a:rPr lang="en-US" altLang="zh-TW" sz="1600" i="1" baseline="0" dirty="0" smtClean="0">
                          <a:solidFill>
                            <a:srgbClr val="C00000"/>
                          </a:solidFill>
                        </a:rPr>
                        <a:t>providing opinions on light pollution from the perspective of astronomy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2009-05-11</a:t>
                      </a:r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Application</a:t>
                      </a:r>
                      <a:r>
                        <a:rPr lang="en-US" altLang="zh-TW" sz="2000" baseline="0" dirty="0" smtClean="0"/>
                        <a:t> of “Star Light Tour”</a:t>
                      </a:r>
                      <a:endParaRPr lang="en-US" altLang="zh-TW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[At last, 1200 applications out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of 60 quota]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2009-05-11</a:t>
                      </a:r>
                      <a:endParaRPr lang="zh-TW" altLang="en-US" sz="20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Dim</a:t>
                      </a:r>
                      <a:r>
                        <a:rPr lang="en-US" altLang="zh-TW" sz="2000" baseline="0" dirty="0" smtClean="0"/>
                        <a:t> It Charter</a:t>
                      </a:r>
                      <a:endParaRPr lang="en-US" altLang="zh-TW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[Invite corporations to sign the charter, to switch off the light at 11pm. 575 buildings signed, and name those who don't sign.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2008-05-25</a:t>
                      </a:r>
                      <a:endParaRPr lang="zh-TW" altLang="en-US" sz="20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Extreme</a:t>
                      </a:r>
                      <a:r>
                        <a:rPr lang="en-US" altLang="zh-TW" sz="2000" baseline="0" dirty="0" smtClean="0"/>
                        <a:t> Lighting Press Conference</a:t>
                      </a:r>
                      <a:endParaRPr lang="en-US" altLang="zh-TW" sz="2000" dirty="0" smtClean="0"/>
                    </a:p>
                    <a:p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[Name the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Violent Urban Lighting, 10000 lux lighting]</a:t>
                      </a:r>
                      <a:endParaRPr lang="zh-TW" altLang="en-US" sz="1700" dirty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2009-05-31</a:t>
                      </a:r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Low Carbon Light Pollution Dinner</a:t>
                      </a:r>
                      <a:endParaRPr lang="zh-TW" altLang="en-US" sz="200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</a:tbl>
          </a:graphicData>
        </a:graphic>
      </p:graphicFrame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1156891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643051"/>
            <a:ext cx="1143008" cy="85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883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77361"/>
              </p:ext>
            </p:extLst>
          </p:nvPr>
        </p:nvGraphicFramePr>
        <p:xfrm>
          <a:off x="214282" y="142852"/>
          <a:ext cx="8660634" cy="6045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3000396"/>
                <a:gridCol w="4445792"/>
              </a:tblGrid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Date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Event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2009-06-11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[10 days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Release of the HKU</a:t>
                      </a:r>
                      <a:r>
                        <a:rPr lang="en-US" altLang="zh-TW" sz="1800" baseline="0" dirty="0" smtClean="0"/>
                        <a:t> Light Pollution </a:t>
                      </a:r>
                      <a:r>
                        <a:rPr lang="en-US" altLang="zh-TW" sz="1800" baseline="0" dirty="0" err="1" smtClean="0"/>
                        <a:t>Measurment</a:t>
                      </a:r>
                      <a:r>
                        <a:rPr lang="en-US" altLang="zh-TW" sz="1800" baseline="0" dirty="0" smtClean="0"/>
                        <a:t> Results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i="1" dirty="0" smtClean="0">
                          <a:solidFill>
                            <a:srgbClr val="C00000"/>
                          </a:solidFill>
                        </a:rPr>
                        <a:t>[Another</a:t>
                      </a:r>
                      <a:r>
                        <a:rPr lang="en-US" altLang="zh-TW" sz="1600" i="1" baseline="0" dirty="0" smtClean="0">
                          <a:solidFill>
                            <a:srgbClr val="C00000"/>
                          </a:solidFill>
                        </a:rPr>
                        <a:t> Press Release echo on the results]</a:t>
                      </a:r>
                      <a:endParaRPr lang="zh-TW" altLang="en-US" sz="16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[10 days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Press Release echo Survey</a:t>
                      </a:r>
                      <a:r>
                        <a:rPr lang="en-US" altLang="zh-TW" sz="1800" baseline="0" dirty="0" smtClean="0"/>
                        <a:t> Result</a:t>
                      </a:r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[2 days after the survey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 result released, </a:t>
                      </a: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8 days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 smtClean="0"/>
                        <a:t>IYA Monthly Public Lecture – Light Pollution in Hong Kong</a:t>
                      </a:r>
                      <a:endParaRPr lang="zh-TW" altLang="en-US" sz="18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2009-06-13</a:t>
                      </a:r>
                    </a:p>
                    <a:p>
                      <a:endParaRPr lang="en-US" altLang="zh-TW" sz="20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 smtClean="0"/>
                        <a:t>Star Light Tour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[However, cancel due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to bad weather]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61615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2009-06-14</a:t>
                      </a:r>
                    </a:p>
                    <a:p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[7 days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Huge</a:t>
                      </a:r>
                      <a:r>
                        <a:rPr lang="en-US" altLang="zh-TW" sz="2000" baseline="0" dirty="0" smtClean="0"/>
                        <a:t> Press Conference on the Dim It event</a:t>
                      </a:r>
                      <a:endParaRPr lang="en-US" altLang="zh-TW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[Press Conf in a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famous mall, with huge telescope set up]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526855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2009-06-18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[3 days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Publish</a:t>
                      </a:r>
                      <a:r>
                        <a:rPr lang="en-US" altLang="zh-TW" sz="2000" baseline="0" dirty="0" smtClean="0"/>
                        <a:t> of Dark Sky Declaration</a:t>
                      </a:r>
                      <a:endParaRPr lang="en-US" altLang="zh-TW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[10 short points to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allow public easily read]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7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773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142984"/>
            <a:ext cx="2857489" cy="428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64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2010"/>
            <a:ext cx="9144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36512" y="2967335"/>
            <a:ext cx="5256584" cy="646331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HK" dirty="0" smtClean="0"/>
              <a:t>We can setup the signup interface online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HK" dirty="0" smtClean="0"/>
              <a:t>Translate the file in different languages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635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7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lpnation.com/wp-content/uploads/2013/05/vertical-horizon-of-hong-kong-by-romain-jacquet-lagrez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321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347864" y="3013501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FFFF"/>
                </a:solidFill>
              </a:rPr>
              <a:t>Population: 7 million</a:t>
            </a:r>
          </a:p>
          <a:p>
            <a:r>
              <a:rPr lang="en-US" altLang="zh-TW" sz="2400" dirty="0">
                <a:solidFill>
                  <a:srgbClr val="FFFFFF"/>
                </a:solidFill>
              </a:rPr>
              <a:t>Size: 1000 sq. km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14282" y="174263"/>
          <a:ext cx="8660634" cy="599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3000396"/>
                <a:gridCol w="4445792"/>
              </a:tblGrid>
              <a:tr h="473623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Date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/>
                        <a:t>Event</a:t>
                      </a:r>
                      <a:endParaRPr lang="zh-TW" altLang="en-US" sz="2600" dirty="0"/>
                    </a:p>
                  </a:txBody>
                  <a:tcPr marL="129910" marR="129910" marT="64955" marB="64955"/>
                </a:tc>
              </a:tr>
              <a:tr h="802868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2009-06-18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[3 days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 smtClean="0"/>
                        <a:t>“Save Dark Sky” Protest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i="1" dirty="0" smtClean="0">
                          <a:solidFill>
                            <a:srgbClr val="C00000"/>
                          </a:solidFill>
                        </a:rPr>
                        <a:t>[Elderly</a:t>
                      </a:r>
                      <a:r>
                        <a:rPr lang="en-US" altLang="zh-TW" sz="1600" i="1" baseline="0" dirty="0" smtClean="0">
                          <a:solidFill>
                            <a:srgbClr val="C00000"/>
                          </a:solidFill>
                        </a:rPr>
                        <a:t> and Kids as figures for news stories, press release]</a:t>
                      </a:r>
                      <a:endParaRPr lang="zh-TW" altLang="en-US" sz="16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624527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[1 day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Star Light</a:t>
                      </a:r>
                      <a:r>
                        <a:rPr lang="en-US" altLang="zh-TW" sz="1800" baseline="0" dirty="0" smtClean="0"/>
                        <a:t> Tour</a:t>
                      </a:r>
                    </a:p>
                  </a:txBody>
                  <a:tcPr marL="129910" marR="129910" marT="64955" marB="64955"/>
                </a:tc>
              </a:tr>
              <a:tr h="624527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00B050"/>
                          </a:solidFill>
                        </a:rPr>
                        <a:t>[1 day before Dim It</a:t>
                      </a:r>
                      <a:r>
                        <a:rPr lang="en-US" altLang="zh-TW" sz="1700" i="1" baseline="0" dirty="0" smtClean="0">
                          <a:solidFill>
                            <a:srgbClr val="00B050"/>
                          </a:solidFill>
                        </a:rPr>
                        <a:t>]</a:t>
                      </a:r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0" baseline="0" dirty="0" smtClean="0">
                          <a:solidFill>
                            <a:schemeClr val="dk1"/>
                          </a:solidFill>
                        </a:rPr>
                        <a:t>Press Release - Breakthrough number  3468</a:t>
                      </a:r>
                      <a:endParaRPr lang="zh-TW" altLang="en-US" sz="18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2229597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2009-06-21</a:t>
                      </a:r>
                    </a:p>
                    <a:p>
                      <a:endParaRPr lang="en-US" altLang="zh-TW" sz="20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 smtClean="0"/>
                        <a:t>Dim 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Light Pollution Exhibitions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Astronomy Talks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50 Telescopes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Count Down Event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Low Carbon Dinner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700" i="1" baseline="0" dirty="0" err="1" smtClean="0">
                          <a:solidFill>
                            <a:srgbClr val="C00000"/>
                          </a:solidFill>
                        </a:rPr>
                        <a:t>Galileoscope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Workshop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 SQM </a:t>
                      </a:r>
                      <a:r>
                        <a:rPr lang="en-US" altLang="zh-TW" sz="1700" i="1" baseline="0" dirty="0" err="1" smtClean="0">
                          <a:solidFill>
                            <a:srgbClr val="C00000"/>
                          </a:solidFill>
                        </a:rPr>
                        <a:t>Measurments</a:t>
                      </a:r>
                      <a:endParaRPr lang="en-US" altLang="zh-TW" sz="1700" i="1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[More than 50000 people, but it was cloudy]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  <a:tr h="714172">
                <a:tc>
                  <a:txBody>
                    <a:bodyPr/>
                    <a:lstStyle/>
                    <a:p>
                      <a:endParaRPr lang="zh-TW" altLang="en-US" sz="2600" dirty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2009-07-06</a:t>
                      </a:r>
                    </a:p>
                    <a:p>
                      <a:endParaRPr lang="en-US" altLang="zh-TW" sz="1700" dirty="0" smtClean="0"/>
                    </a:p>
                  </a:txBody>
                  <a:tcPr marL="129910" marR="129910" marT="64955" marB="649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Central</a:t>
                      </a:r>
                      <a:r>
                        <a:rPr lang="en-US" altLang="zh-TW" sz="2000" baseline="0" dirty="0" smtClean="0"/>
                        <a:t> Light Pollution Study</a:t>
                      </a:r>
                      <a:endParaRPr lang="en-US" altLang="zh-TW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i="1" dirty="0" smtClean="0">
                          <a:solidFill>
                            <a:srgbClr val="C00000"/>
                          </a:solidFill>
                        </a:rPr>
                        <a:t>[As a </a:t>
                      </a:r>
                      <a:r>
                        <a:rPr lang="en-US" altLang="zh-TW" sz="1700" i="1" dirty="0" err="1" smtClean="0">
                          <a:solidFill>
                            <a:srgbClr val="C00000"/>
                          </a:solidFill>
                        </a:rPr>
                        <a:t>followup</a:t>
                      </a:r>
                      <a:r>
                        <a:rPr lang="en-US" altLang="zh-TW" sz="1700" i="1" baseline="0" dirty="0" smtClean="0">
                          <a:solidFill>
                            <a:srgbClr val="C00000"/>
                          </a:solidFill>
                        </a:rPr>
                        <a:t>]</a:t>
                      </a:r>
                      <a:endParaRPr lang="zh-TW" altLang="en-US" sz="170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9910" marR="129910" marT="64955" marB="6495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5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35" name="Picture 14" descr="foo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0" y="0"/>
            <a:ext cx="41402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364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0"/>
            <a:ext cx="4176712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364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2852738"/>
            <a:ext cx="4105275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786058"/>
            <a:ext cx="418088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6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285728"/>
            <a:ext cx="4500594" cy="521497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altLang="zh-TW" dirty="0" smtClean="0"/>
              <a:t>Lessons Learnt / Remark</a:t>
            </a:r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* Media Play a VERY important role</a:t>
            </a:r>
          </a:p>
          <a:p>
            <a:pPr>
              <a:buNone/>
            </a:pPr>
            <a:r>
              <a:rPr lang="en-US" altLang="zh-TW" dirty="0" smtClean="0"/>
              <a:t>* Ripples</a:t>
            </a:r>
          </a:p>
          <a:p>
            <a:pPr>
              <a:buNone/>
            </a:pPr>
            <a:r>
              <a:rPr lang="en-US" altLang="zh-TW" dirty="0" smtClean="0"/>
              <a:t>* Father's Day</a:t>
            </a:r>
          </a:p>
          <a:p>
            <a:pPr>
              <a:buNone/>
            </a:pPr>
            <a:r>
              <a:rPr lang="en-US" altLang="zh-TW" dirty="0" smtClean="0"/>
              <a:t>* Great </a:t>
            </a:r>
            <a:r>
              <a:rPr lang="en-US" altLang="zh-TW" dirty="0" err="1" smtClean="0"/>
              <a:t>cooperations</a:t>
            </a:r>
            <a:r>
              <a:rPr lang="en-US" altLang="zh-TW" dirty="0" smtClean="0"/>
              <a:t> among the environment group and astronomy group</a:t>
            </a:r>
          </a:p>
          <a:p>
            <a:pPr>
              <a:buFont typeface="Arial" charset="0"/>
              <a:buChar char="•"/>
            </a:pPr>
            <a:r>
              <a:rPr lang="en-US" altLang="zh-TW" dirty="0" smtClean="0"/>
              <a:t>Earth Hour</a:t>
            </a:r>
          </a:p>
          <a:p>
            <a:pPr>
              <a:buFont typeface="Arial" charset="0"/>
              <a:buChar char="•"/>
            </a:pPr>
            <a:r>
              <a:rPr lang="en-US" altLang="zh-TW" dirty="0" smtClean="0"/>
              <a:t>Important move towards set up the law</a:t>
            </a:r>
            <a:endParaRPr lang="zh-TW" altLang="en-US" dirty="0"/>
          </a:p>
        </p:txBody>
      </p:sp>
      <p:pic>
        <p:nvPicPr>
          <p:cNvPr id="4" name="Picture 14" descr="foo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54663"/>
            <a:ext cx="91440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8781" y="214290"/>
            <a:ext cx="391088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06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633967"/>
              </p:ext>
            </p:extLst>
          </p:nvPr>
        </p:nvGraphicFramePr>
        <p:xfrm>
          <a:off x="683568" y="836712"/>
          <a:ext cx="8136904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141"/>
                <a:gridCol w="2288141"/>
                <a:gridCol w="35606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Date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Organizer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Achievements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2008 June 21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Friends of Earth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&gt;142 buildings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March 28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WWF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&gt;140 buildings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June 21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Friends of Earth,</a:t>
                      </a:r>
                      <a:br>
                        <a:rPr lang="en-US" altLang="zh-HK" dirty="0" smtClean="0"/>
                      </a:br>
                      <a:r>
                        <a:rPr lang="en-US" altLang="zh-HK" dirty="0" smtClean="0"/>
                        <a:t>IYA</a:t>
                      </a:r>
                      <a:r>
                        <a:rPr lang="en-US" altLang="zh-HK" baseline="0" dirty="0" smtClean="0"/>
                        <a:t> HK League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&gt;3500 </a:t>
                      </a:r>
                      <a:r>
                        <a:rPr lang="en-US" altLang="zh-HK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buildings+organisations</a:t>
                      </a:r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50000 public for star party 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 March 27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WWF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&gt;200 schools </a:t>
                      </a:r>
                      <a:b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&gt;2400 </a:t>
                      </a:r>
                      <a:r>
                        <a:rPr lang="en-US" altLang="zh-HK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buildings+organisations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 March 26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WWF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&gt;300 schools </a:t>
                      </a:r>
                      <a:b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&gt;3000 </a:t>
                      </a:r>
                      <a:r>
                        <a:rPr lang="en-US" altLang="zh-HK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buildings+organisations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 March 31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WWF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&gt;340 schools </a:t>
                      </a:r>
                      <a:b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&gt;3300 </a:t>
                      </a:r>
                      <a:r>
                        <a:rPr lang="en-US" altLang="zh-HK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buildings+organisations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 March 23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WWF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&gt;370 schools </a:t>
                      </a:r>
                      <a:b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HK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&gt;3800 </a:t>
                      </a:r>
                      <a:r>
                        <a:rPr lang="en-US" altLang="zh-HK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buildings+organisations</a:t>
                      </a:r>
                      <a:endParaRPr lang="zh-HK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87824" y="260648"/>
            <a:ext cx="3171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rgbClr val="000000"/>
                </a:solidFill>
              </a:rPr>
              <a:t>Light Off events in HK</a:t>
            </a:r>
            <a:endParaRPr lang="zh-HK" altLang="en-US" sz="2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5463851"/>
            <a:ext cx="7110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2400" dirty="0">
                <a:solidFill>
                  <a:srgbClr val="000000"/>
                </a:solidFill>
              </a:rPr>
              <a:t>becomes annual "common practice“, i.e. routine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2400" dirty="0">
                <a:solidFill>
                  <a:srgbClr val="000000"/>
                </a:solidFill>
              </a:rPr>
              <a:t>mixed and defocused messages</a:t>
            </a:r>
            <a:endParaRPr lang="zh-HK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KU\KE\Light Pollution\Simple Exhibitions\images\dnb_land_ocean_ice.2012.3600x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936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1"/>
          <p:cNvSpPr txBox="1"/>
          <p:nvPr/>
        </p:nvSpPr>
        <p:spPr>
          <a:xfrm>
            <a:off x="0" y="1340768"/>
            <a:ext cx="6500858" cy="553998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sz="3000" dirty="0">
                <a:solidFill>
                  <a:srgbClr val="000000"/>
                </a:solidFill>
                <a:cs typeface="Arial" pitchFamily="34" charset="0"/>
              </a:rPr>
              <a:t>Dark Sky </a:t>
            </a:r>
            <a:r>
              <a:rPr lang="en-US" altLang="zh-TW" sz="3000" dirty="0" smtClean="0">
                <a:solidFill>
                  <a:srgbClr val="000000"/>
                </a:solidFill>
                <a:cs typeface="Arial" pitchFamily="34" charset="0"/>
              </a:rPr>
              <a:t>Measurement</a:t>
            </a:r>
            <a:endParaRPr lang="zh-TW" altLang="en-US" sz="3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6889" y="1196752"/>
            <a:ext cx="50125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u="sng" dirty="0">
                <a:solidFill>
                  <a:srgbClr val="000000"/>
                </a:solidFill>
              </a:rPr>
              <a:t>Strategy</a:t>
            </a:r>
          </a:p>
          <a:p>
            <a:r>
              <a:rPr lang="en-US" altLang="zh-TW" sz="1600" dirty="0">
                <a:solidFill>
                  <a:srgbClr val="000000"/>
                </a:solidFill>
              </a:rPr>
              <a:t>Same time same date</a:t>
            </a:r>
          </a:p>
          <a:p>
            <a:endParaRPr lang="en-US" altLang="zh-TW" sz="1600" dirty="0">
              <a:solidFill>
                <a:srgbClr val="000000"/>
              </a:solidFill>
            </a:endParaRPr>
          </a:p>
          <a:p>
            <a:r>
              <a:rPr lang="en-US" altLang="zh-TW" sz="1600" u="sng" dirty="0">
                <a:solidFill>
                  <a:srgbClr val="000000"/>
                </a:solidFill>
              </a:rPr>
              <a:t>Data Collection</a:t>
            </a:r>
          </a:p>
          <a:p>
            <a:r>
              <a:rPr lang="en-US" altLang="zh-TW" sz="1600" dirty="0">
                <a:solidFill>
                  <a:srgbClr val="000000"/>
                </a:solidFill>
              </a:rPr>
              <a:t>From Mar 2008 - May 2009 (15 months)</a:t>
            </a:r>
          </a:p>
          <a:p>
            <a:r>
              <a:rPr lang="en-US" altLang="zh-TW" sz="1600" dirty="0">
                <a:solidFill>
                  <a:srgbClr val="000000"/>
                </a:solidFill>
              </a:rPr>
              <a:t>171 volunteers, 1957 sets of data from 199 sites</a:t>
            </a:r>
            <a:endParaRPr lang="zh-TW" altLang="en-US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93" y="1071547"/>
            <a:ext cx="4099208" cy="307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"/>
            <a:ext cx="9144001" cy="106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92" y="4138292"/>
            <a:ext cx="4099208" cy="271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4" y="2838420"/>
            <a:ext cx="5044793" cy="46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35" y="980728"/>
            <a:ext cx="2128880" cy="2862322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u="sng" dirty="0">
                <a:solidFill>
                  <a:srgbClr val="FFFFFF"/>
                </a:solidFill>
              </a:rPr>
              <a:t>Result published during IYA2009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FFFFFF"/>
                </a:solidFill>
              </a:rPr>
              <a:t>Urban skies 100 times brighter than rural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FFFFFF"/>
                </a:solidFill>
              </a:rPr>
              <a:t>Brightest area is 500 times brighter than darkest location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825" y="274638"/>
            <a:ext cx="483597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Sky Quality Meter - 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932" y="1600200"/>
            <a:ext cx="4562868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Sky brightness reported in visual magnitudes per square </a:t>
            </a:r>
            <a:r>
              <a:rPr lang="en-US" sz="3000" dirty="0" err="1" smtClean="0"/>
              <a:t>arcsecond</a:t>
            </a:r>
            <a:endParaRPr lang="en-US" sz="3000" dirty="0" smtClean="0"/>
          </a:p>
          <a:p>
            <a:r>
              <a:rPr lang="en-US" sz="3000" dirty="0" smtClean="0"/>
              <a:t>Infrared blocking filter restricts measurement to visual </a:t>
            </a:r>
            <a:r>
              <a:rPr lang="en-US" sz="3000" dirty="0" err="1" smtClean="0"/>
              <a:t>bandpass</a:t>
            </a:r>
            <a:endParaRPr lang="en-US" sz="3000" dirty="0" smtClean="0"/>
          </a:p>
          <a:p>
            <a:r>
              <a:rPr lang="en-US" sz="3000" dirty="0" smtClean="0">
                <a:solidFill>
                  <a:srgbClr val="FF0000"/>
                </a:solidFill>
              </a:rPr>
              <a:t>Ethernet connectivity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1" y="274638"/>
            <a:ext cx="3581243" cy="6174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6223" y="6264529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err="1">
                <a:solidFill>
                  <a:prstClr val="black"/>
                </a:solidFill>
              </a:rPr>
              <a:t>unihedron.com/projects/sqm</a:t>
            </a:r>
            <a:r>
              <a:rPr lang="en-US" dirty="0">
                <a:solidFill>
                  <a:prstClr val="black"/>
                </a:solidFill>
              </a:rPr>
              <a:t>-le/</a:t>
            </a:r>
          </a:p>
        </p:txBody>
      </p:sp>
    </p:spTree>
    <p:extLst>
      <p:ext uri="{BB962C8B-B14F-4D97-AF65-F5344CB8AC3E}">
        <p14:creationId xmlns:p14="http://schemas.microsoft.com/office/powerpoint/2010/main" val="18097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0"/>
            <a:ext cx="9143999" cy="686613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Rectangle 2"/>
          <p:cNvSpPr/>
          <p:nvPr/>
        </p:nvSpPr>
        <p:spPr>
          <a:xfrm>
            <a:off x="-1" y="1700808"/>
            <a:ext cx="4572000" cy="1153649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SzPct val="100694"/>
              <a:buFont typeface="Arial"/>
              <a:buChar char="•"/>
            </a:pPr>
            <a:r>
              <a:rPr lang="en-US" altLang="zh-HK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12 urban + 6 rural stations</a:t>
            </a: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SzPct val="100694"/>
              <a:buFont typeface="Arial"/>
              <a:buChar char="•"/>
            </a:pPr>
            <a:r>
              <a:rPr lang="en-US" altLang="zh-HK" b="1" dirty="0">
                <a:solidFill>
                  <a:srgbClr val="FFFF00"/>
                </a:solidFill>
                <a:ea typeface="Arial"/>
                <a:cs typeface="Arial"/>
                <a:sym typeface="Arial"/>
              </a:rPr>
              <a:t>~4.5 million</a:t>
            </a:r>
            <a:r>
              <a:rPr lang="en-US" altLang="zh-HK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individual NSB measurements collected between May 2010 and Feb 2013</a:t>
            </a:r>
          </a:p>
        </p:txBody>
      </p:sp>
    </p:spTree>
    <p:extLst>
      <p:ext uri="{BB962C8B-B14F-4D97-AF65-F5344CB8AC3E}">
        <p14:creationId xmlns:p14="http://schemas.microsoft.com/office/powerpoint/2010/main" val="3762770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60" name="Picture 2" descr="C:\Documents and Settings\nightsky\Desktop\Ryan\Dropbox\OORT\Program\PressRelease\nsnmap_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75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92696"/>
            <a:ext cx="1763688" cy="3416320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u="sng" dirty="0">
                <a:solidFill>
                  <a:srgbClr val="FFFFFF"/>
                </a:solidFill>
              </a:rPr>
              <a:t>Result published 4 days before Earth Hour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FFFFFF"/>
                </a:solidFill>
              </a:rPr>
              <a:t>Brightest area is 1000 times brighter than natural dark sky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00430" y="285728"/>
            <a:ext cx="24465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Nathan Road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  <p:sp>
        <p:nvSpPr>
          <p:cNvPr id="6" name="向下箭號 5"/>
          <p:cNvSpPr/>
          <p:nvPr/>
        </p:nvSpPr>
        <p:spPr bwMode="auto">
          <a:xfrm>
            <a:off x="6500826" y="3000372"/>
            <a:ext cx="428628" cy="50006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u="sng">
              <a:solidFill>
                <a:srgbClr val="000000"/>
              </a:solidFill>
              <a:latin typeface="Times New Roman" pitchFamily="1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7422" y="6509587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</a:rPr>
              <a:t>Credit: Friends of Earth (Hong Kong)</a:t>
            </a:r>
            <a:endParaRPr lang="zh-TW" alt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8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標題 1"/>
          <p:cNvSpPr>
            <a:spLocks/>
          </p:cNvSpPr>
          <p:nvPr/>
        </p:nvSpPr>
        <p:spPr bwMode="auto">
          <a:xfrm>
            <a:off x="2695575" y="-242888"/>
            <a:ext cx="4338638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HK" sz="4000" b="1" kern="0">
                <a:solidFill>
                  <a:srgbClr val="00FFFF"/>
                </a:solidFill>
                <a:ea typeface="Arial Unicode MS" pitchFamily="34" charset="-120"/>
                <a:cs typeface="Arial" charset="0"/>
                <a:sym typeface="Arial"/>
              </a:rPr>
              <a:t>Media coverage</a:t>
            </a:r>
            <a:endParaRPr lang="zh-TW" altLang="en-US" sz="4000" kern="0">
              <a:solidFill>
                <a:srgbClr val="FFFFFF"/>
              </a:solidFill>
              <a:ea typeface="Arial Unicode MS" pitchFamily="34" charset="-120"/>
              <a:cs typeface="Arial" charset="0"/>
              <a:sym typeface="Arial"/>
            </a:endParaRPr>
          </a:p>
        </p:txBody>
      </p:sp>
      <p:pic>
        <p:nvPicPr>
          <p:cNvPr id="46086" name="Picture 6" descr="Photo: 蘇柱~我係電視機見到你呀~~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795338"/>
            <a:ext cx="3314700" cy="3314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4211638"/>
            <a:ext cx="4135437" cy="264636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7261225" y="803275"/>
            <a:ext cx="15446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HK" sz="2000" kern="0">
                <a:solidFill>
                  <a:srgbClr val="000000"/>
                </a:solidFill>
                <a:cs typeface="Arial"/>
                <a:sym typeface="Arial"/>
              </a:rPr>
              <a:t>TV programs</a:t>
            </a:r>
            <a:endParaRPr lang="en-US" altLang="zh-TW"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69913"/>
            <a:ext cx="3425825" cy="219868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3717925" y="2035175"/>
            <a:ext cx="12969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HK" sz="2000" kern="0">
                <a:solidFill>
                  <a:srgbClr val="FFFFFF"/>
                </a:solidFill>
                <a:cs typeface="Arial"/>
                <a:sym typeface="Arial"/>
              </a:rPr>
              <a:t>Press</a:t>
            </a:r>
          </a:p>
          <a:p>
            <a:r>
              <a:rPr lang="en-US" altLang="zh-HK" sz="2000" kern="0">
                <a:solidFill>
                  <a:srgbClr val="FFFFFF"/>
                </a:solidFill>
                <a:cs typeface="Arial"/>
                <a:sym typeface="Arial"/>
              </a:rPr>
              <a:t>conference</a:t>
            </a:r>
            <a:endParaRPr lang="en-US" altLang="zh-TW" sz="20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2562225" y="5983288"/>
            <a:ext cx="13684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HK" sz="2000" kern="0">
                <a:solidFill>
                  <a:srgbClr val="FFFFFF"/>
                </a:solidFill>
                <a:cs typeface="Arial"/>
                <a:sym typeface="Arial"/>
              </a:rPr>
              <a:t>Local</a:t>
            </a:r>
          </a:p>
          <a:p>
            <a:r>
              <a:rPr lang="en-US" altLang="zh-HK" sz="2000" kern="0">
                <a:solidFill>
                  <a:srgbClr val="FFFFFF"/>
                </a:solidFill>
                <a:cs typeface="Arial"/>
                <a:sym typeface="Arial"/>
              </a:rPr>
              <a:t>newspapers</a:t>
            </a:r>
            <a:endParaRPr lang="en-US" altLang="zh-TW" sz="20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609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805113"/>
            <a:ext cx="3890962" cy="24034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609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802063"/>
            <a:ext cx="2324100" cy="28511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73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arkskiesawareness.org/img/sky-brightness-nom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" y="681859"/>
            <a:ext cx="8988108" cy="62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0327" y="174080"/>
            <a:ext cx="7356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Translation of the messages to the Media and Public</a:t>
            </a:r>
            <a:endParaRPr lang="zh-HK" altLang="en-US" sz="2400" dirty="0">
              <a:solidFill>
                <a:srgbClr val="00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5896" y="5988140"/>
            <a:ext cx="3755377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HK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IAU definition: 21.6 </a:t>
            </a:r>
            <a:r>
              <a:rPr lang="en-US" altLang="zh-HK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arcsec</a:t>
            </a:r>
            <a:r>
              <a:rPr lang="en-US" altLang="zh-HK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mag^-2</a:t>
            </a:r>
            <a:endParaRPr lang="zh-HK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HKU\Photo Library\Light Pollution Science Roadshow\fb_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501"/>
            <a:ext cx="4607497" cy="30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HKU\Photo Library\Light Pollution Science Roadshow\fb_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" y="3573016"/>
            <a:ext cx="4597570" cy="30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bcdn-sphotos-f-a.akamaihd.net/hphotos-ak-ash3/734347_604113186285497_101397268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5" y="517902"/>
            <a:ext cx="4536505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bcdn-sphotos-d-a.akamaihd.net/hphotos-ak-frc3/531549_604111929618956_1849178533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3573016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3191" y="62500"/>
            <a:ext cx="4844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rgbClr val="FFFFFF"/>
                </a:solidFill>
              </a:rPr>
              <a:t>Light Pollution Science Roadshow</a:t>
            </a:r>
            <a:endParaRPr lang="zh-HK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274638"/>
            <a:ext cx="8229600" cy="1143000"/>
          </a:xfrm>
        </p:spPr>
        <p:txBody>
          <a:bodyPr/>
          <a:lstStyle/>
          <a:p>
            <a:r>
              <a:rPr lang="en-US" altLang="zh-HK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Remarks</a:t>
            </a:r>
            <a:endParaRPr lang="zh-HK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39552" y="1340768"/>
            <a:ext cx="7920880" cy="5226720"/>
          </a:xfrm>
        </p:spPr>
        <p:txBody>
          <a:bodyPr/>
          <a:lstStyle/>
          <a:p>
            <a:r>
              <a:rPr lang="en-US" altLang="zh-HK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art of (clever) working with media</a:t>
            </a:r>
          </a:p>
          <a:p>
            <a:r>
              <a:rPr lang="en-US" altLang="zh-HK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 single, simple, direct message</a:t>
            </a:r>
          </a:p>
          <a:p>
            <a:r>
              <a:rPr lang="en-US" altLang="zh-HK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Government </a:t>
            </a:r>
            <a:r>
              <a:rPr lang="en-US" altLang="zh-HK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need pressure</a:t>
            </a:r>
          </a:p>
          <a:p>
            <a:r>
              <a:rPr lang="en-US" altLang="zh-HK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Less focus on astronomy (minority), but more on public concern (majority) – “Good lighting for health”</a:t>
            </a:r>
          </a:p>
          <a:p>
            <a:r>
              <a:rPr lang="en-US" altLang="zh-HK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Identify government interest (e.g. </a:t>
            </a:r>
            <a:r>
              <a:rPr lang="en-US" altLang="zh-HK" dirty="0" err="1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astro</a:t>
            </a:r>
            <a:r>
              <a:rPr lang="en-US" altLang="zh-HK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-tourism)</a:t>
            </a:r>
          </a:p>
          <a:p>
            <a:endParaRPr lang="zh-HK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58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009905" y="6429396"/>
            <a:ext cx="1991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  <a:cs typeface="Arial" pitchFamily="34" charset="0"/>
              </a:rPr>
              <a:t>Credit: </a:t>
            </a:r>
            <a:r>
              <a:rPr lang="en-US" altLang="zh-TW" sz="1200" dirty="0" err="1">
                <a:solidFill>
                  <a:srgbClr val="FFFFFF"/>
                </a:solidFill>
                <a:cs typeface="Arial" pitchFamily="34" charset="0"/>
              </a:rPr>
              <a:t>Sze-leung</a:t>
            </a:r>
            <a:r>
              <a:rPr lang="en-US" altLang="zh-TW" sz="1200" dirty="0">
                <a:solidFill>
                  <a:srgbClr val="FFFFFF"/>
                </a:solidFill>
                <a:cs typeface="Arial" pitchFamily="34" charset="0"/>
              </a:rPr>
              <a:t> Cheung </a:t>
            </a:r>
            <a:endParaRPr lang="zh-TW" altLang="en-US" sz="1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04" y="18864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FFFF"/>
                </a:solidFill>
              </a:rPr>
              <a:t>Mission </a:t>
            </a:r>
            <a:r>
              <a:rPr lang="en-US" altLang="zh-TW" sz="2400" dirty="0">
                <a:solidFill>
                  <a:srgbClr val="FFFFFF"/>
                </a:solidFill>
              </a:rPr>
              <a:t>and </a:t>
            </a:r>
            <a:r>
              <a:rPr lang="en-US" altLang="zh-TW" sz="2400" dirty="0" smtClean="0">
                <a:solidFill>
                  <a:srgbClr val="FFFFFF"/>
                </a:solidFill>
              </a:rPr>
              <a:t>goals</a:t>
            </a:r>
            <a:endParaRPr lang="en-US" altLang="zh-TW" sz="2400" dirty="0">
              <a:solidFill>
                <a:srgbClr val="FFFFFF"/>
              </a:solidFill>
            </a:endParaRPr>
          </a:p>
          <a:p>
            <a:endParaRPr lang="en-US" altLang="zh-TW" sz="24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More people understand the importance of light </a:t>
            </a:r>
            <a:r>
              <a:rPr lang="en-US" altLang="zh-TW" sz="2400" dirty="0" smtClean="0">
                <a:solidFill>
                  <a:srgbClr val="FFFFFF"/>
                </a:solidFill>
              </a:rPr>
              <a:t>pollution (9/10)</a:t>
            </a:r>
            <a:endParaRPr lang="en-US" altLang="zh-TW" sz="24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Government legislation on the lighting </a:t>
            </a:r>
            <a:r>
              <a:rPr lang="en-US" altLang="zh-TW" sz="2400" dirty="0" smtClean="0">
                <a:solidFill>
                  <a:srgbClr val="FFFFFF"/>
                </a:solidFill>
              </a:rPr>
              <a:t>control (6/10)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 smtClean="0">
                <a:solidFill>
                  <a:srgbClr val="FFFFFF"/>
                </a:solidFill>
              </a:rPr>
              <a:t> Establish a Dark Sky Reserve in Hong Kong (1/10)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1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1340768"/>
            <a:ext cx="6500858" cy="1015663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sz="3000" dirty="0">
                <a:solidFill>
                  <a:srgbClr val="000000"/>
                </a:solidFill>
                <a:cs typeface="Arial" pitchFamily="34" charset="0"/>
              </a:rPr>
              <a:t>Stargazing under the brightest </a:t>
            </a:r>
            <a:r>
              <a:rPr lang="en-US" altLang="zh-TW" sz="3000" dirty="0" smtClean="0">
                <a:solidFill>
                  <a:srgbClr val="000000"/>
                </a:solidFill>
                <a:cs typeface="Arial" pitchFamily="34" charset="0"/>
              </a:rPr>
              <a:t>city</a:t>
            </a:r>
          </a:p>
          <a:p>
            <a:pPr algn="r"/>
            <a:r>
              <a:rPr lang="en-US" altLang="zh-TW" sz="3000" dirty="0" smtClean="0">
                <a:solidFill>
                  <a:srgbClr val="000000"/>
                </a:solidFill>
                <a:cs typeface="Arial" pitchFamily="34" charset="0"/>
              </a:rPr>
              <a:t>- the IYA2009 actions</a:t>
            </a:r>
            <a:endParaRPr lang="zh-TW" altLang="en-US" sz="3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42132" y="6357958"/>
            <a:ext cx="1616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</a:rPr>
              <a:t>Credit: Ho-</a:t>
            </a:r>
            <a:r>
              <a:rPr lang="en-US" altLang="zh-TW" sz="1200" dirty="0" err="1">
                <a:solidFill>
                  <a:srgbClr val="FFFFFF"/>
                </a:solidFill>
              </a:rPr>
              <a:t>keung</a:t>
            </a:r>
            <a:r>
              <a:rPr lang="en-US" altLang="zh-TW" sz="1200" dirty="0">
                <a:solidFill>
                  <a:srgbClr val="FFFFFF"/>
                </a:solidFill>
              </a:rPr>
              <a:t> </a:t>
            </a:r>
            <a:r>
              <a:rPr lang="en-US" altLang="zh-TW" sz="1200" dirty="0" err="1">
                <a:solidFill>
                  <a:srgbClr val="FFFFFF"/>
                </a:solidFill>
              </a:rPr>
              <a:t>Hui</a:t>
            </a:r>
            <a:endParaRPr lang="zh-TW" alt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0034" y="487900"/>
            <a:ext cx="3861955" cy="369332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Collections of "My Starry Memories"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0616" y="1559470"/>
            <a:ext cx="2129814" cy="369332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Star . Light . Tour II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7396" y="2571744"/>
            <a:ext cx="3565976" cy="369332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Light Pollution IYA Public Lecture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8596" y="3643314"/>
            <a:ext cx="3929090" cy="323165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sz="1500" dirty="0">
                <a:solidFill>
                  <a:srgbClr val="FFFFFF"/>
                </a:solidFill>
              </a:rPr>
              <a:t>Save Dark Sky, Establish Dark Sky Reserve</a:t>
            </a:r>
            <a:endParaRPr lang="zh-TW" altLang="en-US" sz="1500" dirty="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7158" y="5000636"/>
            <a:ext cx="3990195" cy="369332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Signing of the "Dark Sky Declaration"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23952" y="2702478"/>
            <a:ext cx="3634328" cy="369332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Hong Kong Light Pollution Survey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6033" y="3857628"/>
            <a:ext cx="3890809" cy="369332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Central Sky Brightness Investigation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72198" y="5202808"/>
            <a:ext cx="2857520" cy="369332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FFFFFF"/>
                </a:solidFill>
              </a:rPr>
              <a:t>World Wide Star Count</a:t>
            </a:r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9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8728" y="3143248"/>
            <a:ext cx="6221703" cy="553998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FFFFFF"/>
                </a:solidFill>
              </a:rPr>
              <a:t>Star(gazing) . Light(Pollution) . Tour</a:t>
            </a:r>
            <a:endParaRPr lang="zh-TW" altLang="en-US" sz="3000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09905" y="6429396"/>
            <a:ext cx="1991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FFFFFF"/>
                </a:solidFill>
                <a:cs typeface="Arial" pitchFamily="34" charset="0"/>
              </a:rPr>
              <a:t>Credit: </a:t>
            </a:r>
            <a:r>
              <a:rPr lang="en-US" altLang="zh-TW" sz="1200" dirty="0" err="1">
                <a:solidFill>
                  <a:srgbClr val="FFFFFF"/>
                </a:solidFill>
                <a:cs typeface="Arial" pitchFamily="34" charset="0"/>
              </a:rPr>
              <a:t>Sze-leung</a:t>
            </a:r>
            <a:r>
              <a:rPr lang="en-US" altLang="zh-TW" sz="1200" dirty="0">
                <a:solidFill>
                  <a:srgbClr val="FFFFFF"/>
                </a:solidFill>
                <a:cs typeface="Arial" pitchFamily="34" charset="0"/>
              </a:rPr>
              <a:t> Cheung </a:t>
            </a:r>
            <a:endParaRPr lang="zh-TW" altLang="en-US" sz="1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8596" y="214290"/>
            <a:ext cx="8501122" cy="1200329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Stargazing in the brightest and darkest area in ONE night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60 quota but 1200 people applied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 Bring reporters to join the event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09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字方塊 2"/>
          <p:cNvSpPr txBox="1"/>
          <p:nvPr/>
        </p:nvSpPr>
        <p:spPr>
          <a:xfrm>
            <a:off x="0" y="2000240"/>
            <a:ext cx="6500858" cy="553998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sz="3000" dirty="0">
                <a:solidFill>
                  <a:srgbClr val="FFFFFF"/>
                </a:solidFill>
                <a:cs typeface="Arial" pitchFamily="34" charset="0"/>
              </a:rPr>
              <a:t>The “Dim It” Movement</a:t>
            </a:r>
            <a:endParaRPr lang="zh-TW" altLang="en-US" sz="3000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8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charset="-12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預設簡報設計">
  <a:themeElements>
    <a:clrScheme name="5_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lnDef>
  </a:objectDefaults>
  <a:extraClrSchemeLst>
    <a:extraClrScheme>
      <a:clrScheme name="5_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1566</Words>
  <Application>Microsoft Office PowerPoint</Application>
  <PresentationFormat>On-screen Show (4:3)</PresentationFormat>
  <Paragraphs>312</Paragraphs>
  <Slides>43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Office Theme</vt:lpstr>
      <vt:lpstr>預設簡報設計</vt:lpstr>
      <vt:lpstr>Default Design</vt:lpstr>
      <vt:lpstr>1_Default Design</vt:lpstr>
      <vt:lpstr>5_Office Theme</vt:lpstr>
      <vt:lpstr>1_Office Theme</vt:lpstr>
      <vt:lpstr>Blank Presentation</vt:lpstr>
      <vt:lpstr>2_預設簡報設計</vt:lpstr>
      <vt:lpstr>5_預設簡報設計</vt:lpstr>
      <vt:lpstr>Office 佈景主題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Sky Quality Meter - 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Sze-leung Cheung</dc:creator>
  <cp:lastModifiedBy>Sze-leung Cheung</cp:lastModifiedBy>
  <cp:revision>18</cp:revision>
  <dcterms:created xsi:type="dcterms:W3CDTF">2014-03-04T03:51:18Z</dcterms:created>
  <dcterms:modified xsi:type="dcterms:W3CDTF">2015-01-08T00:21:53Z</dcterms:modified>
</cp:coreProperties>
</file>